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2" r:id="rId4"/>
    <p:sldId id="268" r:id="rId5"/>
    <p:sldId id="263" r:id="rId6"/>
    <p:sldId id="264" r:id="rId7"/>
    <p:sldId id="265" r:id="rId8"/>
    <p:sldId id="257" r:id="rId9"/>
    <p:sldId id="261" r:id="rId10"/>
    <p:sldId id="266" r:id="rId11"/>
    <p:sldId id="267" r:id="rId12"/>
    <p:sldId id="259" r:id="rId13"/>
    <p:sldId id="260" r:id="rId14"/>
    <p:sldId id="258" r:id="rId1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70" y="-67"/>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3E89E-A307-48AE-BC2D-C1823EDBEF6E}" type="datetimeFigureOut">
              <a:rPr lang="en-US" smtClean="0"/>
              <a:t>9/23/2023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54B0D-BB77-48FB-AA08-CEB910015D6B}" type="slidenum">
              <a:rPr lang="en-US" smtClean="0"/>
              <a:t>‹#›</a:t>
            </a:fld>
            <a:endParaRPr lang="en-US"/>
          </a:p>
        </p:txBody>
      </p:sp>
    </p:spTree>
    <p:extLst>
      <p:ext uri="{BB962C8B-B14F-4D97-AF65-F5344CB8AC3E}">
        <p14:creationId xmlns:p14="http://schemas.microsoft.com/office/powerpoint/2010/main" val="44520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495300"/>
            <a:ext cx="8305800" cy="1938992"/>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dirty="0" err="1" smtClean="0">
                <a:latin typeface="Times New Roman" pitchFamily="18" charset="0"/>
                <a:cs typeface="Times New Roman" pitchFamily="18" charset="0"/>
              </a:rPr>
              <a:t>Thứ</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20 tháng 9 </a:t>
            </a:r>
            <a:r>
              <a:rPr lang="en-US" sz="4000" dirty="0" err="1" smtClean="0">
                <a:latin typeface="Times New Roman" pitchFamily="18" charset="0"/>
                <a:cs typeface="Times New Roman" pitchFamily="18" charset="0"/>
              </a:rPr>
              <a:t>năm</a:t>
            </a:r>
            <a:r>
              <a:rPr lang="en-US" sz="4000" dirty="0" smtClean="0">
                <a:latin typeface="Times New Roman" pitchFamily="18" charset="0"/>
                <a:cs typeface="Times New Roman" pitchFamily="18" charset="0"/>
              </a:rPr>
              <a:t> 2023</a:t>
            </a:r>
            <a:endParaRPr lang="en-US" sz="4000" dirty="0">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Luyện từ và câu</a:t>
            </a:r>
          </a:p>
          <a:p>
            <a:pPr algn="ctr"/>
            <a:r>
              <a:rPr lang="en-US" sz="4000" dirty="0" smtClean="0">
                <a:latin typeface="Times New Roman" pitchFamily="18" charset="0"/>
                <a:cs typeface="Times New Roman" pitchFamily="18" charset="0"/>
              </a:rPr>
              <a:t>Mở rộng vốn từ: Nhân dân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8033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WordArt 3"/>
          <p:cNvSpPr>
            <a:spLocks noChangeArrowheads="1" noChangeShapeType="1" noTextEdit="1"/>
          </p:cNvSpPr>
          <p:nvPr/>
        </p:nvSpPr>
        <p:spPr bwMode="auto">
          <a:xfrm>
            <a:off x="1341120" y="63500"/>
            <a:ext cx="6339840" cy="825500"/>
          </a:xfrm>
          <a:prstGeom prst="rect">
            <a:avLst/>
          </a:prstGeom>
        </p:spPr>
        <p:txBody>
          <a:bodyPr wrap="none" lIns="74295" tIns="37148" rIns="74295" bIns="37148" fromWordArt="1">
            <a:prstTxWarp prst="textPlain">
              <a:avLst>
                <a:gd name="adj" fmla="val 50000"/>
              </a:avLst>
            </a:prstTxWarp>
          </a:bodyPr>
          <a:lstStyle/>
          <a:p>
            <a:pPr algn="ctr"/>
            <a:r>
              <a:rPr lang="en-US" sz="29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a:cs typeface="Times New Roman"/>
              </a:rPr>
              <a:t> </a:t>
            </a:r>
          </a:p>
        </p:txBody>
      </p:sp>
      <p:sp>
        <p:nvSpPr>
          <p:cNvPr id="9220" name="Text Box 4"/>
          <p:cNvSpPr txBox="1">
            <a:spLocks noChangeArrowheads="1"/>
          </p:cNvSpPr>
          <p:nvPr/>
        </p:nvSpPr>
        <p:spPr bwMode="auto">
          <a:xfrm>
            <a:off x="792480" y="161396"/>
            <a:ext cx="7010400" cy="38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sz="2000" b="1">
              <a:solidFill>
                <a:srgbClr val="000066"/>
              </a:solidFill>
              <a:latin typeface="Times New Roman" pitchFamily="18" charset="0"/>
              <a:cs typeface="Times New Roman" pitchFamily="18" charset="0"/>
            </a:endParaRPr>
          </a:p>
        </p:txBody>
      </p:sp>
      <p:sp>
        <p:nvSpPr>
          <p:cNvPr id="9248" name="Text Box 32"/>
          <p:cNvSpPr txBox="1">
            <a:spLocks noChangeArrowheads="1"/>
          </p:cNvSpPr>
          <p:nvPr/>
        </p:nvSpPr>
        <p:spPr bwMode="auto">
          <a:xfrm>
            <a:off x="1083290" y="1246188"/>
            <a:ext cx="2158083" cy="381000"/>
          </a:xfrm>
          <a:prstGeom prst="rect">
            <a:avLst/>
          </a:prstGeom>
          <a:solidFill>
            <a:schemeClr val="bg2">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4295" tIns="37148" rIns="74295" bIns="37148">
            <a:spAutoFit/>
          </a:bodyPr>
          <a:lstStyle/>
          <a:p>
            <a:pPr eaLnBrk="1" hangingPunct="1">
              <a:spcBef>
                <a:spcPct val="50000"/>
              </a:spcBef>
              <a:defRPr/>
            </a:pPr>
            <a:r>
              <a:rPr lang="en-US" altLang="en-US" sz="2000" b="1" dirty="0">
                <a:solidFill>
                  <a:srgbClr val="0000FF"/>
                </a:solidFill>
                <a:latin typeface="Arial" pitchFamily="34" charset="0"/>
              </a:rPr>
              <a:t>a) Công nhân : </a:t>
            </a:r>
          </a:p>
        </p:txBody>
      </p:sp>
      <p:sp>
        <p:nvSpPr>
          <p:cNvPr id="9249" name="Text Box 33"/>
          <p:cNvSpPr txBox="1">
            <a:spLocks noChangeArrowheads="1"/>
          </p:cNvSpPr>
          <p:nvPr/>
        </p:nvSpPr>
        <p:spPr bwMode="auto">
          <a:xfrm>
            <a:off x="1112271" y="2032000"/>
            <a:ext cx="2129102" cy="381000"/>
          </a:xfrm>
          <a:prstGeom prst="rect">
            <a:avLst/>
          </a:prstGeom>
          <a:solidFill>
            <a:schemeClr val="accent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4295" tIns="37148" rIns="74295" bIns="37148">
            <a:spAutoFit/>
          </a:bodyPr>
          <a:lstStyle/>
          <a:p>
            <a:pPr eaLnBrk="1" hangingPunct="1">
              <a:spcBef>
                <a:spcPct val="50000"/>
              </a:spcBef>
              <a:defRPr/>
            </a:pPr>
            <a:r>
              <a:rPr lang="en-US" altLang="en-US" sz="2000" b="1" dirty="0">
                <a:solidFill>
                  <a:srgbClr val="0000FF"/>
                </a:solidFill>
                <a:latin typeface="Arial" pitchFamily="34" charset="0"/>
              </a:rPr>
              <a:t>b) Nông dân : </a:t>
            </a:r>
          </a:p>
        </p:txBody>
      </p:sp>
      <p:sp>
        <p:nvSpPr>
          <p:cNvPr id="9250" name="Text Box 34"/>
          <p:cNvSpPr txBox="1">
            <a:spLocks noChangeArrowheads="1"/>
          </p:cNvSpPr>
          <p:nvPr/>
        </p:nvSpPr>
        <p:spPr bwMode="auto">
          <a:xfrm>
            <a:off x="1141251" y="2653771"/>
            <a:ext cx="2100122" cy="381000"/>
          </a:xfrm>
          <a:prstGeom prst="rect">
            <a:avLst/>
          </a:prstGeom>
          <a:solidFill>
            <a:schemeClr val="accent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4295" tIns="37148" rIns="74295" bIns="37148">
            <a:spAutoFit/>
          </a:bodyPr>
          <a:lstStyle/>
          <a:p>
            <a:pPr eaLnBrk="1" hangingPunct="1">
              <a:spcBef>
                <a:spcPct val="50000"/>
              </a:spcBef>
              <a:defRPr/>
            </a:pPr>
            <a:r>
              <a:rPr lang="en-US" altLang="en-US" sz="2000" b="1" dirty="0">
                <a:solidFill>
                  <a:srgbClr val="0000FF"/>
                </a:solidFill>
                <a:latin typeface="Arial" pitchFamily="34" charset="0"/>
              </a:rPr>
              <a:t>c) Doanh nhân : </a:t>
            </a:r>
          </a:p>
        </p:txBody>
      </p:sp>
      <p:sp>
        <p:nvSpPr>
          <p:cNvPr id="9251" name="Text Box 35"/>
          <p:cNvSpPr txBox="1">
            <a:spLocks noChangeArrowheads="1"/>
          </p:cNvSpPr>
          <p:nvPr/>
        </p:nvSpPr>
        <p:spPr bwMode="auto">
          <a:xfrm>
            <a:off x="1141251" y="3302000"/>
            <a:ext cx="2100122" cy="381000"/>
          </a:xfrm>
          <a:prstGeom prst="rect">
            <a:avLst/>
          </a:prstGeom>
          <a:solidFill>
            <a:schemeClr val="accent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4295" tIns="37148" rIns="74295" bIns="37148">
            <a:spAutoFit/>
          </a:bodyPr>
          <a:lstStyle/>
          <a:p>
            <a:pPr eaLnBrk="1" hangingPunct="1">
              <a:spcBef>
                <a:spcPct val="50000"/>
              </a:spcBef>
              <a:defRPr/>
            </a:pPr>
            <a:r>
              <a:rPr lang="en-US" altLang="en-US" sz="2000" b="1" dirty="0">
                <a:solidFill>
                  <a:srgbClr val="0000FF"/>
                </a:solidFill>
                <a:latin typeface="Arial" pitchFamily="34" charset="0"/>
              </a:rPr>
              <a:t>d) Quân nhân : </a:t>
            </a:r>
          </a:p>
        </p:txBody>
      </p:sp>
      <p:sp>
        <p:nvSpPr>
          <p:cNvPr id="9252" name="Text Box 36"/>
          <p:cNvSpPr txBox="1">
            <a:spLocks noChangeArrowheads="1"/>
          </p:cNvSpPr>
          <p:nvPr/>
        </p:nvSpPr>
        <p:spPr bwMode="auto">
          <a:xfrm>
            <a:off x="1141251" y="3937000"/>
            <a:ext cx="2100122" cy="381000"/>
          </a:xfrm>
          <a:prstGeom prst="rect">
            <a:avLst/>
          </a:prstGeom>
          <a:solidFill>
            <a:schemeClr val="accent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4295" tIns="37148" rIns="74295" bIns="37148">
            <a:spAutoFit/>
          </a:bodyPr>
          <a:lstStyle/>
          <a:p>
            <a:pPr eaLnBrk="1" hangingPunct="1">
              <a:spcBef>
                <a:spcPct val="50000"/>
              </a:spcBef>
              <a:defRPr/>
            </a:pPr>
            <a:r>
              <a:rPr lang="en-US" altLang="en-US" sz="2000" b="1">
                <a:solidFill>
                  <a:srgbClr val="0000FF"/>
                </a:solidFill>
                <a:latin typeface="Arial" pitchFamily="34" charset="0"/>
              </a:rPr>
              <a:t>e) Trí thức : </a:t>
            </a:r>
          </a:p>
        </p:txBody>
      </p:sp>
      <p:sp>
        <p:nvSpPr>
          <p:cNvPr id="9253" name="Text Box 37"/>
          <p:cNvSpPr txBox="1">
            <a:spLocks noChangeArrowheads="1"/>
          </p:cNvSpPr>
          <p:nvPr/>
        </p:nvSpPr>
        <p:spPr bwMode="auto">
          <a:xfrm>
            <a:off x="1141251" y="4572000"/>
            <a:ext cx="2100122" cy="381000"/>
          </a:xfrm>
          <a:prstGeom prst="rect">
            <a:avLst/>
          </a:prstGeom>
          <a:solidFill>
            <a:schemeClr val="accent1">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4295" tIns="37148" rIns="74295" bIns="37148">
            <a:spAutoFit/>
          </a:bodyPr>
          <a:lstStyle/>
          <a:p>
            <a:pPr eaLnBrk="1" hangingPunct="1">
              <a:spcBef>
                <a:spcPct val="50000"/>
              </a:spcBef>
              <a:defRPr/>
            </a:pPr>
            <a:r>
              <a:rPr lang="en-US" altLang="en-US" sz="2000" b="1" dirty="0">
                <a:solidFill>
                  <a:srgbClr val="0000FF"/>
                </a:solidFill>
                <a:latin typeface="Arial" pitchFamily="34" charset="0"/>
              </a:rPr>
              <a:t>g) Học sinh : </a:t>
            </a:r>
          </a:p>
        </p:txBody>
      </p:sp>
      <p:sp>
        <p:nvSpPr>
          <p:cNvPr id="9254" name="Text Box 38"/>
          <p:cNvSpPr txBox="1">
            <a:spLocks noChangeArrowheads="1"/>
          </p:cNvSpPr>
          <p:nvPr/>
        </p:nvSpPr>
        <p:spPr bwMode="auto">
          <a:xfrm>
            <a:off x="3978655" y="1228452"/>
            <a:ext cx="4082055" cy="384721"/>
          </a:xfrm>
          <a:prstGeom prst="rect">
            <a:avLst/>
          </a:prstGeom>
          <a:solidFill>
            <a:schemeClr val="accent3">
              <a:lumMod val="40000"/>
              <a:lumOff val="6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4295" tIns="37148" rIns="74295" bIns="37148">
            <a:spAutoFit/>
          </a:bodyPr>
          <a:lstStyle/>
          <a:p>
            <a:pPr eaLnBrk="1" hangingPunct="1">
              <a:spcBef>
                <a:spcPct val="50000"/>
              </a:spcBef>
              <a:defRPr/>
            </a:pPr>
            <a:r>
              <a:rPr lang="en-US" altLang="en-US" sz="2000" b="1" i="1" dirty="0">
                <a:solidFill>
                  <a:srgbClr val="000066"/>
                </a:solidFill>
                <a:latin typeface="Times New Roman" panose="02020603050405020304" pitchFamily="18" charset="0"/>
                <a:cs typeface="Times New Roman" panose="02020603050405020304" pitchFamily="18" charset="0"/>
              </a:rPr>
              <a:t>thợ điện, thợ cơ khí</a:t>
            </a:r>
          </a:p>
        </p:txBody>
      </p:sp>
      <p:sp>
        <p:nvSpPr>
          <p:cNvPr id="9255" name="Text Box 39"/>
          <p:cNvSpPr txBox="1">
            <a:spLocks noChangeArrowheads="1"/>
          </p:cNvSpPr>
          <p:nvPr/>
        </p:nvSpPr>
        <p:spPr bwMode="auto">
          <a:xfrm>
            <a:off x="4023361" y="2004220"/>
            <a:ext cx="4037349" cy="384721"/>
          </a:xfrm>
          <a:prstGeom prst="rect">
            <a:avLst/>
          </a:prstGeom>
          <a:solidFill>
            <a:schemeClr val="accent3">
              <a:lumMod val="60000"/>
              <a:lumOff val="4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4295" tIns="37148" rIns="74295" bIns="37148">
            <a:spAutoFit/>
          </a:bodyPr>
          <a:lstStyle/>
          <a:p>
            <a:pPr eaLnBrk="1" hangingPunct="1">
              <a:spcBef>
                <a:spcPct val="50000"/>
              </a:spcBef>
              <a:defRPr/>
            </a:pPr>
            <a:r>
              <a:rPr lang="en-US" altLang="en-US" sz="2000" b="1" i="1" dirty="0">
                <a:solidFill>
                  <a:srgbClr val="000066"/>
                </a:solidFill>
                <a:latin typeface="Times New Roman" panose="02020603050405020304" pitchFamily="18" charset="0"/>
                <a:cs typeface="Times New Roman" panose="02020603050405020304" pitchFamily="18" charset="0"/>
              </a:rPr>
              <a:t>thợ cày, thợ cấy</a:t>
            </a:r>
          </a:p>
        </p:txBody>
      </p:sp>
      <p:sp>
        <p:nvSpPr>
          <p:cNvPr id="9256" name="Text Box 40"/>
          <p:cNvSpPr txBox="1">
            <a:spLocks noChangeArrowheads="1"/>
          </p:cNvSpPr>
          <p:nvPr/>
        </p:nvSpPr>
        <p:spPr bwMode="auto">
          <a:xfrm>
            <a:off x="4053075" y="2650051"/>
            <a:ext cx="4037348" cy="384721"/>
          </a:xfrm>
          <a:prstGeom prst="rect">
            <a:avLst/>
          </a:prstGeom>
          <a:solidFill>
            <a:schemeClr val="accent3">
              <a:lumMod val="60000"/>
              <a:lumOff val="4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4295" tIns="37148" rIns="74295" bIns="37148">
            <a:spAutoFit/>
          </a:bodyPr>
          <a:lstStyle/>
          <a:p>
            <a:pPr eaLnBrk="1" hangingPunct="1">
              <a:spcBef>
                <a:spcPct val="50000"/>
              </a:spcBef>
              <a:defRPr/>
            </a:pPr>
            <a:r>
              <a:rPr lang="en-US" altLang="en-US" sz="2000" b="1" i="1" dirty="0">
                <a:solidFill>
                  <a:srgbClr val="000066"/>
                </a:solidFill>
                <a:latin typeface="Times New Roman" panose="02020603050405020304" pitchFamily="18" charset="0"/>
                <a:cs typeface="Times New Roman" panose="02020603050405020304" pitchFamily="18" charset="0"/>
              </a:rPr>
              <a:t>tiểu thương, chủ tiệm</a:t>
            </a:r>
          </a:p>
        </p:txBody>
      </p:sp>
      <p:sp>
        <p:nvSpPr>
          <p:cNvPr id="9257" name="Text Box 41"/>
          <p:cNvSpPr txBox="1">
            <a:spLocks noChangeArrowheads="1"/>
          </p:cNvSpPr>
          <p:nvPr/>
        </p:nvSpPr>
        <p:spPr bwMode="auto">
          <a:xfrm>
            <a:off x="4023361" y="3290095"/>
            <a:ext cx="4037348" cy="384721"/>
          </a:xfrm>
          <a:prstGeom prst="rect">
            <a:avLst/>
          </a:prstGeom>
          <a:solidFill>
            <a:schemeClr val="accent3">
              <a:lumMod val="60000"/>
              <a:lumOff val="4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4295" tIns="37148" rIns="74295" bIns="37148">
            <a:spAutoFit/>
          </a:bodyPr>
          <a:lstStyle/>
          <a:p>
            <a:pPr eaLnBrk="1" hangingPunct="1">
              <a:spcBef>
                <a:spcPct val="50000"/>
              </a:spcBef>
              <a:defRPr/>
            </a:pPr>
            <a:r>
              <a:rPr lang="en-US" altLang="en-US" sz="2000" b="1" i="1" dirty="0">
                <a:solidFill>
                  <a:srgbClr val="000066"/>
                </a:solidFill>
                <a:latin typeface="Times New Roman" panose="02020603050405020304" pitchFamily="18" charset="0"/>
                <a:cs typeface="Times New Roman" panose="02020603050405020304" pitchFamily="18" charset="0"/>
              </a:rPr>
              <a:t>đại uý, trung sĩ</a:t>
            </a:r>
          </a:p>
        </p:txBody>
      </p:sp>
      <p:sp>
        <p:nvSpPr>
          <p:cNvPr id="9258" name="Text Box 42"/>
          <p:cNvSpPr txBox="1">
            <a:spLocks noChangeArrowheads="1"/>
          </p:cNvSpPr>
          <p:nvPr/>
        </p:nvSpPr>
        <p:spPr bwMode="auto">
          <a:xfrm>
            <a:off x="3978655" y="3908972"/>
            <a:ext cx="4037347" cy="384721"/>
          </a:xfrm>
          <a:prstGeom prst="rect">
            <a:avLst/>
          </a:prstGeom>
          <a:solidFill>
            <a:schemeClr val="accent3">
              <a:lumMod val="60000"/>
              <a:lumOff val="4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4295" tIns="37148" rIns="74295" bIns="37148">
            <a:spAutoFit/>
          </a:bodyPr>
          <a:lstStyle/>
          <a:p>
            <a:pPr eaLnBrk="1" hangingPunct="1">
              <a:spcBef>
                <a:spcPct val="50000"/>
              </a:spcBef>
              <a:defRPr/>
            </a:pPr>
            <a:r>
              <a:rPr lang="en-US" altLang="en-US" sz="2000" b="1" i="1" dirty="0">
                <a:solidFill>
                  <a:srgbClr val="000066"/>
                </a:solidFill>
                <a:latin typeface="Times New Roman" panose="02020603050405020304" pitchFamily="18" charset="0"/>
                <a:cs typeface="Times New Roman" panose="02020603050405020304" pitchFamily="18" charset="0"/>
              </a:rPr>
              <a:t>giáo viên, bác sĩ, kĩ sư</a:t>
            </a:r>
          </a:p>
        </p:txBody>
      </p:sp>
      <p:sp>
        <p:nvSpPr>
          <p:cNvPr id="9259" name="Text Box 43"/>
          <p:cNvSpPr txBox="1">
            <a:spLocks noChangeArrowheads="1"/>
          </p:cNvSpPr>
          <p:nvPr/>
        </p:nvSpPr>
        <p:spPr bwMode="auto">
          <a:xfrm>
            <a:off x="4030355" y="4558772"/>
            <a:ext cx="4060068" cy="384721"/>
          </a:xfrm>
          <a:prstGeom prst="rect">
            <a:avLst/>
          </a:prstGeom>
          <a:solidFill>
            <a:schemeClr val="accent3">
              <a:lumMod val="60000"/>
              <a:lumOff val="4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74295" tIns="37148" rIns="74295" bIns="37148">
            <a:spAutoFit/>
          </a:bodyPr>
          <a:lstStyle/>
          <a:p>
            <a:pPr algn="just" eaLnBrk="1" hangingPunct="1">
              <a:spcBef>
                <a:spcPct val="50000"/>
              </a:spcBef>
              <a:defRPr/>
            </a:pPr>
            <a:r>
              <a:rPr lang="en-US" altLang="en-US" sz="2000" b="1" i="1" dirty="0">
                <a:solidFill>
                  <a:srgbClr val="000066"/>
                </a:solidFill>
                <a:latin typeface="Times New Roman" panose="02020603050405020304" pitchFamily="18" charset="0"/>
                <a:cs typeface="Times New Roman" panose="02020603050405020304" pitchFamily="18" charset="0"/>
              </a:rPr>
              <a:t>học sinh tiểu học, học sinh trung học</a:t>
            </a:r>
          </a:p>
        </p:txBody>
      </p:sp>
      <p:sp>
        <p:nvSpPr>
          <p:cNvPr id="17" name="Text Box 38"/>
          <p:cNvSpPr txBox="1">
            <a:spLocks noChangeArrowheads="1"/>
          </p:cNvSpPr>
          <p:nvPr/>
        </p:nvSpPr>
        <p:spPr bwMode="auto">
          <a:xfrm>
            <a:off x="914400" y="395832"/>
            <a:ext cx="7146309" cy="428965"/>
          </a:xfrm>
          <a:prstGeom prst="rect">
            <a:avLst/>
          </a:prstGeom>
          <a:solidFill>
            <a:schemeClr val="accent3">
              <a:lumMod val="40000"/>
              <a:lumOff val="60000"/>
            </a:schemeClr>
          </a:solid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74295" tIns="37148" rIns="74295" bIns="37148">
            <a:spAutoFit/>
          </a:bodyPr>
          <a:lstStyle/>
          <a:p>
            <a:pPr eaLnBrk="1" hangingPunct="1">
              <a:spcBef>
                <a:spcPct val="50000"/>
              </a:spcBef>
              <a:defRPr/>
            </a:pPr>
            <a:r>
              <a:rPr lang="en-US" altLang="en-US" sz="2300" dirty="0">
                <a:solidFill>
                  <a:srgbClr val="FF0000"/>
                </a:solidFill>
                <a:latin typeface="Times New Roman" panose="02020603050405020304" pitchFamily="18" charset="0"/>
                <a:cs typeface="Times New Roman" panose="02020603050405020304" pitchFamily="18" charset="0"/>
              </a:rPr>
              <a:t>1. </a:t>
            </a:r>
            <a:r>
              <a:rPr lang="en-US" altLang="en-US" sz="2300" dirty="0" err="1">
                <a:solidFill>
                  <a:srgbClr val="FF0000"/>
                </a:solidFill>
                <a:latin typeface="Times New Roman" panose="02020603050405020304" pitchFamily="18" charset="0"/>
                <a:cs typeface="Times New Roman" panose="02020603050405020304" pitchFamily="18" charset="0"/>
              </a:rPr>
              <a:t>Các</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từ</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trong</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ngoặc</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đơn</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được</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xếp</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vào</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nhóm</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thích</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hợp</a:t>
            </a:r>
            <a:r>
              <a:rPr lang="en-US" altLang="en-US" sz="2300" dirty="0">
                <a:solidFill>
                  <a:srgbClr val="FF0000"/>
                </a:solidFill>
                <a:latin typeface="Times New Roman" panose="02020603050405020304" pitchFamily="18" charset="0"/>
                <a:cs typeface="Times New Roman" panose="02020603050405020304" pitchFamily="18" charset="0"/>
              </a:rPr>
              <a:t> </a:t>
            </a:r>
            <a:r>
              <a:rPr lang="en-US" altLang="en-US" sz="2300" dirty="0" err="1">
                <a:solidFill>
                  <a:srgbClr val="FF0000"/>
                </a:solidFill>
                <a:latin typeface="Times New Roman" panose="02020603050405020304" pitchFamily="18" charset="0"/>
                <a:cs typeface="Times New Roman" panose="02020603050405020304" pitchFamily="18" charset="0"/>
              </a:rPr>
              <a:t>là</a:t>
            </a:r>
            <a:r>
              <a:rPr lang="en-US" altLang="en-US" sz="2300" dirty="0">
                <a:solidFill>
                  <a:srgbClr val="FF0000"/>
                </a:solidFill>
                <a:latin typeface="Times New Roman" panose="02020603050405020304" pitchFamily="18" charset="0"/>
                <a:cs typeface="Times New Roman" panose="02020603050405020304" pitchFamily="18" charset="0"/>
              </a:rPr>
              <a:t>:</a:t>
            </a:r>
            <a:endParaRPr lang="en-US" altLang="en-US" sz="23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27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fade">
                                      <p:cBhvr>
                                        <p:cTn id="13" dur="2000"/>
                                        <p:tgtEl>
                                          <p:spTgt spid="92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nodePh="1">
                                  <p:stCondLst>
                                    <p:cond delay="0"/>
                                  </p:stCondLst>
                                  <p:endCondLst>
                                    <p:cond evt="begin" delay="0">
                                      <p:tn val="16"/>
                                    </p:cond>
                                  </p:endCondLst>
                                  <p:childTnLst>
                                    <p:set>
                                      <p:cBhvr>
                                        <p:cTn id="17" dur="1" fill="hold">
                                          <p:stCondLst>
                                            <p:cond delay="0"/>
                                          </p:stCondLst>
                                        </p:cTn>
                                        <p:tgtEl>
                                          <p:spTgt spid="9220"/>
                                        </p:tgtEl>
                                        <p:attrNameLst>
                                          <p:attrName>style.visibility</p:attrName>
                                        </p:attrNameLst>
                                      </p:cBhvr>
                                      <p:to>
                                        <p:strVal val="visible"/>
                                      </p:to>
                                    </p:set>
                                    <p:animEffect transition="in" filter="diamond(in)">
                                      <p:cBhvr>
                                        <p:cTn id="18" dur="2000"/>
                                        <p:tgtEl>
                                          <p:spTgt spid="92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xit" presetSubtype="16" fill="hold" grpId="1" nodeType="clickEffect" nodePh="1">
                                  <p:stCondLst>
                                    <p:cond delay="0"/>
                                  </p:stCondLst>
                                  <p:endCondLst>
                                    <p:cond evt="begin" delay="0">
                                      <p:tn val="21"/>
                                    </p:cond>
                                  </p:endCondLst>
                                  <p:childTnLst>
                                    <p:animEffect transition="out" filter="diamond(in)">
                                      <p:cBhvr>
                                        <p:cTn id="22" dur="2000"/>
                                        <p:tgtEl>
                                          <p:spTgt spid="9220"/>
                                        </p:tgtEl>
                                      </p:cBhvr>
                                    </p:animEffect>
                                    <p:set>
                                      <p:cBhvr>
                                        <p:cTn id="23" dur="1" fill="hold">
                                          <p:stCondLst>
                                            <p:cond delay="1999"/>
                                          </p:stCondLst>
                                        </p:cTn>
                                        <p:tgtEl>
                                          <p:spTgt spid="922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9248"/>
                                        </p:tgtEl>
                                        <p:attrNameLst>
                                          <p:attrName>style.visibility</p:attrName>
                                        </p:attrNameLst>
                                      </p:cBhvr>
                                      <p:to>
                                        <p:strVal val="visible"/>
                                      </p:to>
                                    </p:set>
                                    <p:animEffect transition="in" filter="diamond(in)">
                                      <p:cBhvr>
                                        <p:cTn id="28" dur="2000"/>
                                        <p:tgtEl>
                                          <p:spTgt spid="92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9249"/>
                                        </p:tgtEl>
                                        <p:attrNameLst>
                                          <p:attrName>style.visibility</p:attrName>
                                        </p:attrNameLst>
                                      </p:cBhvr>
                                      <p:to>
                                        <p:strVal val="visible"/>
                                      </p:to>
                                    </p:set>
                                    <p:animEffect transition="in" filter="diamond(in)">
                                      <p:cBhvr>
                                        <p:cTn id="33" dur="2000"/>
                                        <p:tgtEl>
                                          <p:spTgt spid="92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9250"/>
                                        </p:tgtEl>
                                        <p:attrNameLst>
                                          <p:attrName>style.visibility</p:attrName>
                                        </p:attrNameLst>
                                      </p:cBhvr>
                                      <p:to>
                                        <p:strVal val="visible"/>
                                      </p:to>
                                    </p:set>
                                    <p:animEffect transition="in" filter="diamond(in)">
                                      <p:cBhvr>
                                        <p:cTn id="38" dur="2000"/>
                                        <p:tgtEl>
                                          <p:spTgt spid="92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9251"/>
                                        </p:tgtEl>
                                        <p:attrNameLst>
                                          <p:attrName>style.visibility</p:attrName>
                                        </p:attrNameLst>
                                      </p:cBhvr>
                                      <p:to>
                                        <p:strVal val="visible"/>
                                      </p:to>
                                    </p:set>
                                    <p:animEffect transition="in" filter="diamond(in)">
                                      <p:cBhvr>
                                        <p:cTn id="43" dur="2000"/>
                                        <p:tgtEl>
                                          <p:spTgt spid="9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9252"/>
                                        </p:tgtEl>
                                        <p:attrNameLst>
                                          <p:attrName>style.visibility</p:attrName>
                                        </p:attrNameLst>
                                      </p:cBhvr>
                                      <p:to>
                                        <p:strVal val="visible"/>
                                      </p:to>
                                    </p:set>
                                    <p:animEffect transition="in" filter="diamond(in)">
                                      <p:cBhvr>
                                        <p:cTn id="48" dur="2000"/>
                                        <p:tgtEl>
                                          <p:spTgt spid="9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9253"/>
                                        </p:tgtEl>
                                        <p:attrNameLst>
                                          <p:attrName>style.visibility</p:attrName>
                                        </p:attrNameLst>
                                      </p:cBhvr>
                                      <p:to>
                                        <p:strVal val="visible"/>
                                      </p:to>
                                    </p:set>
                                    <p:animEffect transition="in" filter="diamond(in)">
                                      <p:cBhvr>
                                        <p:cTn id="53" dur="2000"/>
                                        <p:tgtEl>
                                          <p:spTgt spid="9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nodeType="clickEffect">
                                  <p:stCondLst>
                                    <p:cond delay="0"/>
                                  </p:stCondLst>
                                  <p:iterate type="lt">
                                    <p:tmPct val="10000"/>
                                  </p:iterate>
                                  <p:childTnLst>
                                    <p:set>
                                      <p:cBhvr>
                                        <p:cTn id="57" dur="1" fill="hold">
                                          <p:stCondLst>
                                            <p:cond delay="0"/>
                                          </p:stCondLst>
                                        </p:cTn>
                                        <p:tgtEl>
                                          <p:spTgt spid="9254"/>
                                        </p:tgtEl>
                                        <p:attrNameLst>
                                          <p:attrName>style.visibility</p:attrName>
                                        </p:attrNameLst>
                                      </p:cBhvr>
                                      <p:to>
                                        <p:strVal val="visible"/>
                                      </p:to>
                                    </p:set>
                                    <p:anim calcmode="lin" valueType="num">
                                      <p:cBhvr additive="base">
                                        <p:cTn id="58" dur="2000" fill="hold"/>
                                        <p:tgtEl>
                                          <p:spTgt spid="9254"/>
                                        </p:tgtEl>
                                        <p:attrNameLst>
                                          <p:attrName>ppt_x</p:attrName>
                                        </p:attrNameLst>
                                      </p:cBhvr>
                                      <p:tavLst>
                                        <p:tav tm="0">
                                          <p:val>
                                            <p:strVal val="0-#ppt_w/2"/>
                                          </p:val>
                                        </p:tav>
                                        <p:tav tm="100000">
                                          <p:val>
                                            <p:strVal val="#ppt_x"/>
                                          </p:val>
                                        </p:tav>
                                      </p:tavLst>
                                    </p:anim>
                                    <p:anim calcmode="lin" valueType="num">
                                      <p:cBhvr additive="base">
                                        <p:cTn id="59" dur="2000" fill="hold"/>
                                        <p:tgtEl>
                                          <p:spTgt spid="9254"/>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nodeType="clickEffect">
                                  <p:stCondLst>
                                    <p:cond delay="0"/>
                                  </p:stCondLst>
                                  <p:iterate type="lt">
                                    <p:tmPct val="10000"/>
                                  </p:iterate>
                                  <p:childTnLst>
                                    <p:set>
                                      <p:cBhvr>
                                        <p:cTn id="63" dur="1" fill="hold">
                                          <p:stCondLst>
                                            <p:cond delay="0"/>
                                          </p:stCondLst>
                                        </p:cTn>
                                        <p:tgtEl>
                                          <p:spTgt spid="9255"/>
                                        </p:tgtEl>
                                        <p:attrNameLst>
                                          <p:attrName>style.visibility</p:attrName>
                                        </p:attrNameLst>
                                      </p:cBhvr>
                                      <p:to>
                                        <p:strVal val="visible"/>
                                      </p:to>
                                    </p:set>
                                    <p:anim calcmode="lin" valueType="num">
                                      <p:cBhvr additive="base">
                                        <p:cTn id="64" dur="2000" fill="hold"/>
                                        <p:tgtEl>
                                          <p:spTgt spid="9255"/>
                                        </p:tgtEl>
                                        <p:attrNameLst>
                                          <p:attrName>ppt_x</p:attrName>
                                        </p:attrNameLst>
                                      </p:cBhvr>
                                      <p:tavLst>
                                        <p:tav tm="0">
                                          <p:val>
                                            <p:strVal val="0-#ppt_w/2"/>
                                          </p:val>
                                        </p:tav>
                                        <p:tav tm="100000">
                                          <p:val>
                                            <p:strVal val="#ppt_x"/>
                                          </p:val>
                                        </p:tav>
                                      </p:tavLst>
                                    </p:anim>
                                    <p:anim calcmode="lin" valueType="num">
                                      <p:cBhvr additive="base">
                                        <p:cTn id="65" dur="2000" fill="hold"/>
                                        <p:tgtEl>
                                          <p:spTgt spid="9255"/>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nodeType="clickEffect">
                                  <p:stCondLst>
                                    <p:cond delay="0"/>
                                  </p:stCondLst>
                                  <p:iterate type="lt">
                                    <p:tmPct val="10000"/>
                                  </p:iterate>
                                  <p:childTnLst>
                                    <p:set>
                                      <p:cBhvr>
                                        <p:cTn id="69" dur="1" fill="hold">
                                          <p:stCondLst>
                                            <p:cond delay="0"/>
                                          </p:stCondLst>
                                        </p:cTn>
                                        <p:tgtEl>
                                          <p:spTgt spid="9256"/>
                                        </p:tgtEl>
                                        <p:attrNameLst>
                                          <p:attrName>style.visibility</p:attrName>
                                        </p:attrNameLst>
                                      </p:cBhvr>
                                      <p:to>
                                        <p:strVal val="visible"/>
                                      </p:to>
                                    </p:set>
                                    <p:anim calcmode="lin" valueType="num">
                                      <p:cBhvr additive="base">
                                        <p:cTn id="70" dur="2000" fill="hold"/>
                                        <p:tgtEl>
                                          <p:spTgt spid="9256"/>
                                        </p:tgtEl>
                                        <p:attrNameLst>
                                          <p:attrName>ppt_x</p:attrName>
                                        </p:attrNameLst>
                                      </p:cBhvr>
                                      <p:tavLst>
                                        <p:tav tm="0">
                                          <p:val>
                                            <p:strVal val="0-#ppt_w/2"/>
                                          </p:val>
                                        </p:tav>
                                        <p:tav tm="100000">
                                          <p:val>
                                            <p:strVal val="#ppt_x"/>
                                          </p:val>
                                        </p:tav>
                                      </p:tavLst>
                                    </p:anim>
                                    <p:anim calcmode="lin" valueType="num">
                                      <p:cBhvr additive="base">
                                        <p:cTn id="71" dur="2000" fill="hold"/>
                                        <p:tgtEl>
                                          <p:spTgt spid="9256"/>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nodeType="clickEffect">
                                  <p:stCondLst>
                                    <p:cond delay="0"/>
                                  </p:stCondLst>
                                  <p:iterate type="lt">
                                    <p:tmPct val="10000"/>
                                  </p:iterate>
                                  <p:childTnLst>
                                    <p:set>
                                      <p:cBhvr>
                                        <p:cTn id="75" dur="1" fill="hold">
                                          <p:stCondLst>
                                            <p:cond delay="0"/>
                                          </p:stCondLst>
                                        </p:cTn>
                                        <p:tgtEl>
                                          <p:spTgt spid="9257"/>
                                        </p:tgtEl>
                                        <p:attrNameLst>
                                          <p:attrName>style.visibility</p:attrName>
                                        </p:attrNameLst>
                                      </p:cBhvr>
                                      <p:to>
                                        <p:strVal val="visible"/>
                                      </p:to>
                                    </p:set>
                                    <p:anim calcmode="lin" valueType="num">
                                      <p:cBhvr additive="base">
                                        <p:cTn id="76" dur="2000" fill="hold"/>
                                        <p:tgtEl>
                                          <p:spTgt spid="9257"/>
                                        </p:tgtEl>
                                        <p:attrNameLst>
                                          <p:attrName>ppt_x</p:attrName>
                                        </p:attrNameLst>
                                      </p:cBhvr>
                                      <p:tavLst>
                                        <p:tav tm="0">
                                          <p:val>
                                            <p:strVal val="0-#ppt_w/2"/>
                                          </p:val>
                                        </p:tav>
                                        <p:tav tm="100000">
                                          <p:val>
                                            <p:strVal val="#ppt_x"/>
                                          </p:val>
                                        </p:tav>
                                      </p:tavLst>
                                    </p:anim>
                                    <p:anim calcmode="lin" valueType="num">
                                      <p:cBhvr additive="base">
                                        <p:cTn id="77" dur="2000" fill="hold"/>
                                        <p:tgtEl>
                                          <p:spTgt spid="9257"/>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nodeType="clickEffect">
                                  <p:stCondLst>
                                    <p:cond delay="0"/>
                                  </p:stCondLst>
                                  <p:iterate type="lt">
                                    <p:tmPct val="10000"/>
                                  </p:iterate>
                                  <p:childTnLst>
                                    <p:set>
                                      <p:cBhvr>
                                        <p:cTn id="81" dur="1" fill="hold">
                                          <p:stCondLst>
                                            <p:cond delay="0"/>
                                          </p:stCondLst>
                                        </p:cTn>
                                        <p:tgtEl>
                                          <p:spTgt spid="9258"/>
                                        </p:tgtEl>
                                        <p:attrNameLst>
                                          <p:attrName>style.visibility</p:attrName>
                                        </p:attrNameLst>
                                      </p:cBhvr>
                                      <p:to>
                                        <p:strVal val="visible"/>
                                      </p:to>
                                    </p:set>
                                    <p:anim calcmode="lin" valueType="num">
                                      <p:cBhvr additive="base">
                                        <p:cTn id="82" dur="2000" fill="hold"/>
                                        <p:tgtEl>
                                          <p:spTgt spid="9258"/>
                                        </p:tgtEl>
                                        <p:attrNameLst>
                                          <p:attrName>ppt_x</p:attrName>
                                        </p:attrNameLst>
                                      </p:cBhvr>
                                      <p:tavLst>
                                        <p:tav tm="0">
                                          <p:val>
                                            <p:strVal val="0-#ppt_w/2"/>
                                          </p:val>
                                        </p:tav>
                                        <p:tav tm="100000">
                                          <p:val>
                                            <p:strVal val="#ppt_x"/>
                                          </p:val>
                                        </p:tav>
                                      </p:tavLst>
                                    </p:anim>
                                    <p:anim calcmode="lin" valueType="num">
                                      <p:cBhvr additive="base">
                                        <p:cTn id="83" dur="2000" fill="hold"/>
                                        <p:tgtEl>
                                          <p:spTgt spid="9258"/>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nodeType="clickEffect">
                                  <p:stCondLst>
                                    <p:cond delay="0"/>
                                  </p:stCondLst>
                                  <p:iterate type="lt">
                                    <p:tmPct val="10000"/>
                                  </p:iterate>
                                  <p:childTnLst>
                                    <p:set>
                                      <p:cBhvr>
                                        <p:cTn id="87" dur="1" fill="hold">
                                          <p:stCondLst>
                                            <p:cond delay="0"/>
                                          </p:stCondLst>
                                        </p:cTn>
                                        <p:tgtEl>
                                          <p:spTgt spid="9259"/>
                                        </p:tgtEl>
                                        <p:attrNameLst>
                                          <p:attrName>style.visibility</p:attrName>
                                        </p:attrNameLst>
                                      </p:cBhvr>
                                      <p:to>
                                        <p:strVal val="visible"/>
                                      </p:to>
                                    </p:set>
                                    <p:anim calcmode="lin" valueType="num">
                                      <p:cBhvr additive="base">
                                        <p:cTn id="88" dur="2000" fill="hold"/>
                                        <p:tgtEl>
                                          <p:spTgt spid="9259"/>
                                        </p:tgtEl>
                                        <p:attrNameLst>
                                          <p:attrName>ppt_x</p:attrName>
                                        </p:attrNameLst>
                                      </p:cBhvr>
                                      <p:tavLst>
                                        <p:tav tm="0">
                                          <p:val>
                                            <p:strVal val="0-#ppt_w/2"/>
                                          </p:val>
                                        </p:tav>
                                        <p:tav tm="100000">
                                          <p:val>
                                            <p:strVal val="#ppt_x"/>
                                          </p:val>
                                        </p:tav>
                                      </p:tavLst>
                                    </p:anim>
                                    <p:anim calcmode="lin" valueType="num">
                                      <p:cBhvr additive="base">
                                        <p:cTn id="89" dur="2000" fill="hold"/>
                                        <p:tgtEl>
                                          <p:spTgt spid="9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p:bldP spid="92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0"/>
            <a:ext cx="913638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9"/>
          <p:cNvSpPr txBox="1">
            <a:spLocks noChangeArrowheads="1"/>
          </p:cNvSpPr>
          <p:nvPr/>
        </p:nvSpPr>
        <p:spPr bwMode="auto">
          <a:xfrm>
            <a:off x="101600" y="232833"/>
            <a:ext cx="1474470" cy="43524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sz="2300">
                <a:latin typeface="Times New Roman" pitchFamily="18" charset="0"/>
              </a:rPr>
              <a:t>Công nhân:</a:t>
            </a:r>
          </a:p>
        </p:txBody>
      </p:sp>
      <p:sp>
        <p:nvSpPr>
          <p:cNvPr id="19467" name="Text Box 11"/>
          <p:cNvSpPr txBox="1"/>
          <p:nvPr/>
        </p:nvSpPr>
        <p:spPr>
          <a:xfrm>
            <a:off x="1569721" y="240771"/>
            <a:ext cx="7410450" cy="435240"/>
          </a:xfrm>
          <a:prstGeom prst="rect">
            <a:avLst/>
          </a:prstGeom>
          <a:solidFill>
            <a:schemeClr val="accent6">
              <a:lumMod val="60000"/>
              <a:lumOff val="40000"/>
            </a:schemeClr>
          </a:solidFill>
          <a:ln w="9525">
            <a:noFill/>
          </a:ln>
        </p:spPr>
        <p:txBody>
          <a:bodyPr lIns="74295" tIns="37148" rIns="74295" bIns="37148">
            <a:spAutoFit/>
          </a:bodyPr>
          <a:lstStyle/>
          <a:p>
            <a:pPr eaLnBrk="1" hangingPunct="1">
              <a:defRPr/>
            </a:pPr>
            <a:r>
              <a:rPr lang="en-US" altLang="zh-CN" sz="2300" b="1">
                <a:latin typeface="Times New Roman" panose="02020603050405020304" pitchFamily="18" charset="0"/>
              </a:rPr>
              <a:t>Là những người thợ làm việc trong các nhà máy,xí nghiệp.</a:t>
            </a:r>
          </a:p>
        </p:txBody>
      </p:sp>
      <p:sp>
        <p:nvSpPr>
          <p:cNvPr id="19473" name="Text Box 17"/>
          <p:cNvSpPr txBox="1"/>
          <p:nvPr/>
        </p:nvSpPr>
        <p:spPr>
          <a:xfrm>
            <a:off x="1555750" y="972345"/>
            <a:ext cx="7461250" cy="435239"/>
          </a:xfrm>
          <a:prstGeom prst="rect">
            <a:avLst/>
          </a:prstGeom>
          <a:solidFill>
            <a:schemeClr val="accent6">
              <a:lumMod val="60000"/>
              <a:lumOff val="40000"/>
            </a:schemeClr>
          </a:solidFill>
          <a:ln w="9525">
            <a:noFill/>
          </a:ln>
        </p:spPr>
        <p:txBody>
          <a:bodyPr lIns="74295" tIns="37148" rIns="74295" bIns="37148">
            <a:spAutoFit/>
          </a:bodyPr>
          <a:lstStyle/>
          <a:p>
            <a:pPr eaLnBrk="1" hangingPunct="1">
              <a:defRPr/>
            </a:pPr>
            <a:r>
              <a:rPr lang="en-US" altLang="zh-CN" sz="2300" b="1">
                <a:latin typeface="Times New Roman" panose="02020603050405020304" pitchFamily="18" charset="0"/>
              </a:rPr>
              <a:t>Là những người làm ruộng, trồng trọt.</a:t>
            </a:r>
          </a:p>
        </p:txBody>
      </p:sp>
      <p:sp>
        <p:nvSpPr>
          <p:cNvPr id="10246" name="Text Box 9"/>
          <p:cNvSpPr txBox="1">
            <a:spLocks noChangeArrowheads="1"/>
          </p:cNvSpPr>
          <p:nvPr/>
        </p:nvSpPr>
        <p:spPr bwMode="auto">
          <a:xfrm>
            <a:off x="81280" y="973667"/>
            <a:ext cx="1474470" cy="43524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sz="2300">
                <a:latin typeface="Times New Roman" pitchFamily="18" charset="0"/>
              </a:rPr>
              <a:t>Nông dân:</a:t>
            </a:r>
          </a:p>
        </p:txBody>
      </p:sp>
      <p:sp>
        <p:nvSpPr>
          <p:cNvPr id="10247" name="Text Box 9"/>
          <p:cNvSpPr txBox="1">
            <a:spLocks noChangeArrowheads="1"/>
          </p:cNvSpPr>
          <p:nvPr/>
        </p:nvSpPr>
        <p:spPr bwMode="auto">
          <a:xfrm>
            <a:off x="121920" y="3619500"/>
            <a:ext cx="1474470" cy="43524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sz="2300">
                <a:latin typeface="Times New Roman" pitchFamily="18" charset="0"/>
              </a:rPr>
              <a:t>Trí thức:</a:t>
            </a:r>
          </a:p>
        </p:txBody>
      </p:sp>
      <p:sp>
        <p:nvSpPr>
          <p:cNvPr id="10248" name="Text Box 9"/>
          <p:cNvSpPr txBox="1">
            <a:spLocks noChangeArrowheads="1"/>
          </p:cNvSpPr>
          <p:nvPr/>
        </p:nvSpPr>
        <p:spPr bwMode="auto">
          <a:xfrm>
            <a:off x="181611" y="4762500"/>
            <a:ext cx="1474470" cy="43524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sz="2300">
                <a:latin typeface="Times New Roman" pitchFamily="18" charset="0"/>
              </a:rPr>
              <a:t>Học sinh:</a:t>
            </a:r>
          </a:p>
        </p:txBody>
      </p:sp>
      <p:sp>
        <p:nvSpPr>
          <p:cNvPr id="10249" name="Text Box 9"/>
          <p:cNvSpPr txBox="1">
            <a:spLocks noChangeArrowheads="1"/>
          </p:cNvSpPr>
          <p:nvPr/>
        </p:nvSpPr>
        <p:spPr bwMode="auto">
          <a:xfrm>
            <a:off x="81280" y="1735667"/>
            <a:ext cx="1607820" cy="43524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sz="2300">
                <a:latin typeface="Times New Roman" pitchFamily="18" charset="0"/>
              </a:rPr>
              <a:t>Doanh nhân:</a:t>
            </a:r>
          </a:p>
        </p:txBody>
      </p:sp>
      <p:sp>
        <p:nvSpPr>
          <p:cNvPr id="10250" name="Text Box 9"/>
          <p:cNvSpPr txBox="1">
            <a:spLocks noChangeArrowheads="1"/>
          </p:cNvSpPr>
          <p:nvPr/>
        </p:nvSpPr>
        <p:spPr bwMode="auto">
          <a:xfrm>
            <a:off x="101600" y="2518833"/>
            <a:ext cx="1474470" cy="43524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zh-CN" sz="2300">
                <a:latin typeface="Times New Roman" pitchFamily="18" charset="0"/>
              </a:rPr>
              <a:t>Quân nhân:</a:t>
            </a:r>
          </a:p>
        </p:txBody>
      </p:sp>
      <p:sp>
        <p:nvSpPr>
          <p:cNvPr id="12" name="Text Box 17"/>
          <p:cNvSpPr txBox="1"/>
          <p:nvPr/>
        </p:nvSpPr>
        <p:spPr>
          <a:xfrm>
            <a:off x="1620521" y="4762500"/>
            <a:ext cx="7298690" cy="435240"/>
          </a:xfrm>
          <a:prstGeom prst="rect">
            <a:avLst/>
          </a:prstGeom>
          <a:solidFill>
            <a:schemeClr val="accent6">
              <a:lumMod val="60000"/>
              <a:lumOff val="40000"/>
            </a:schemeClr>
          </a:solidFill>
          <a:ln w="9525">
            <a:noFill/>
          </a:ln>
        </p:spPr>
        <p:txBody>
          <a:bodyPr lIns="74295" tIns="37148" rIns="74295" bIns="37148">
            <a:spAutoFit/>
          </a:bodyPr>
          <a:lstStyle/>
          <a:p>
            <a:pPr eaLnBrk="1" hangingPunct="1">
              <a:defRPr/>
            </a:pPr>
            <a:endParaRPr lang="en-US" sz="2300" b="1" noProof="1">
              <a:latin typeface="Times New Roman" panose="02020603050405020304" pitchFamily="18" charset="0"/>
              <a:cs typeface="Times New Roman" panose="02020603050405020304" pitchFamily="18" charset="0"/>
            </a:endParaRPr>
          </a:p>
        </p:txBody>
      </p:sp>
      <p:sp>
        <p:nvSpPr>
          <p:cNvPr id="13" name="Text Box 17"/>
          <p:cNvSpPr txBox="1"/>
          <p:nvPr/>
        </p:nvSpPr>
        <p:spPr>
          <a:xfrm>
            <a:off x="1696720" y="1735667"/>
            <a:ext cx="7320280" cy="435240"/>
          </a:xfrm>
          <a:prstGeom prst="rect">
            <a:avLst/>
          </a:prstGeom>
          <a:solidFill>
            <a:schemeClr val="accent6">
              <a:lumMod val="60000"/>
              <a:lumOff val="40000"/>
            </a:schemeClr>
          </a:solidFill>
          <a:ln w="9525">
            <a:noFill/>
          </a:ln>
        </p:spPr>
        <p:txBody>
          <a:bodyPr lIns="74295" tIns="37148" rIns="74295" bIns="37148">
            <a:spAutoFit/>
          </a:bodyPr>
          <a:lstStyle/>
          <a:p>
            <a:pPr eaLnBrk="1" hangingPunct="1">
              <a:defRPr/>
            </a:pPr>
            <a:r>
              <a:rPr lang="en-US" altLang="zh-CN" sz="2300" b="1">
                <a:latin typeface="Times New Roman" panose="02020603050405020304" pitchFamily="18" charset="0"/>
              </a:rPr>
              <a:t>Là những người kinh doanh, mua bán.</a:t>
            </a:r>
          </a:p>
        </p:txBody>
      </p:sp>
      <p:sp>
        <p:nvSpPr>
          <p:cNvPr id="14" name="Text Box 17"/>
          <p:cNvSpPr txBox="1"/>
          <p:nvPr/>
        </p:nvSpPr>
        <p:spPr>
          <a:xfrm>
            <a:off x="1555751" y="2497667"/>
            <a:ext cx="7449820" cy="793750"/>
          </a:xfrm>
          <a:prstGeom prst="rect">
            <a:avLst/>
          </a:prstGeom>
          <a:solidFill>
            <a:schemeClr val="accent6">
              <a:lumMod val="60000"/>
              <a:lumOff val="40000"/>
            </a:schemeClr>
          </a:solidFill>
          <a:ln w="9525">
            <a:noFill/>
          </a:ln>
        </p:spPr>
        <p:txBody>
          <a:bodyPr lIns="74295" tIns="37148" rIns="74295" bIns="37148">
            <a:spAutoFit/>
          </a:bodyPr>
          <a:lstStyle/>
          <a:p>
            <a:pPr eaLnBrk="1" hangingPunct="1">
              <a:defRPr/>
            </a:pPr>
            <a:r>
              <a:rPr lang="en-US" altLang="zh-CN" sz="2300" b="1">
                <a:latin typeface="Times New Roman" panose="02020603050405020304" pitchFamily="18" charset="0"/>
              </a:rPr>
              <a:t>Là những người phục vụ trong quân đội, giữ những cấp bậc khác nhau.</a:t>
            </a:r>
          </a:p>
        </p:txBody>
      </p:sp>
      <p:sp>
        <p:nvSpPr>
          <p:cNvPr id="15" name="Text Box 17"/>
          <p:cNvSpPr txBox="1"/>
          <p:nvPr/>
        </p:nvSpPr>
        <p:spPr>
          <a:xfrm>
            <a:off x="1601470" y="3630083"/>
            <a:ext cx="7359650" cy="782908"/>
          </a:xfrm>
          <a:prstGeom prst="rect">
            <a:avLst/>
          </a:prstGeom>
          <a:solidFill>
            <a:schemeClr val="accent6">
              <a:lumMod val="60000"/>
              <a:lumOff val="40000"/>
            </a:schemeClr>
          </a:solidFill>
          <a:ln w="9525">
            <a:noFill/>
          </a:ln>
        </p:spPr>
        <p:txBody>
          <a:bodyPr lIns="74295" tIns="37148" rIns="74295" bIns="37148">
            <a:spAutoFit/>
          </a:bodyPr>
          <a:lstStyle/>
          <a:p>
            <a:pPr eaLnBrk="1" hangingPunct="1">
              <a:defRPr/>
            </a:pPr>
            <a:r>
              <a:rPr lang="en-US" altLang="zh-CN" sz="2300" b="1" dirty="0">
                <a:latin typeface="Times New Roman" panose="02020603050405020304" pitchFamily="18" charset="0"/>
              </a:rPr>
              <a:t>Là những người làm việc, lao động trí óc có tri thức chuyên </a:t>
            </a:r>
            <a:r>
              <a:rPr lang="en-US" altLang="zh-CN" sz="2300" b="1" dirty="0" smtClean="0">
                <a:latin typeface="Times New Roman" panose="02020603050405020304" pitchFamily="18" charset="0"/>
              </a:rPr>
              <a:t>môn </a:t>
            </a:r>
            <a:r>
              <a:rPr lang="en-US" altLang="zh-CN" sz="2300" b="1" dirty="0">
                <a:latin typeface="Times New Roman" panose="02020603050405020304" pitchFamily="18" charset="0"/>
              </a:rPr>
              <a:t>cần thiết cho nghề nghiệp của mình.</a:t>
            </a:r>
          </a:p>
        </p:txBody>
      </p:sp>
    </p:spTree>
    <p:extLst>
      <p:ext uri="{BB962C8B-B14F-4D97-AF65-F5344CB8AC3E}">
        <p14:creationId xmlns:p14="http://schemas.microsoft.com/office/powerpoint/2010/main" val="219707414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9473"/>
                                        </p:tgtEl>
                                        <p:attrNameLst>
                                          <p:attrName>style.visibility</p:attrName>
                                        </p:attrNameLst>
                                      </p:cBhvr>
                                      <p:to>
                                        <p:strVal val="visible"/>
                                      </p:to>
                                    </p:set>
                                    <p:animEffect transition="in" filter="randombar(horizontal)">
                                      <p:cBhvr>
                                        <p:cTn id="11" dur="500"/>
                                        <p:tgtEl>
                                          <p:spTgt spid="194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ldLvl="0" animBg="1"/>
      <p:bldP spid="19467" grpId="1" animBg="1"/>
      <p:bldP spid="19473" grpId="0" bldLvl="0" animBg="1"/>
      <p:bldP spid="19473" grpId="1" animBg="1"/>
      <p:bldP spid="12" grpId="0" bldLvl="0" animBg="1"/>
      <p:bldP spid="12" grpId="1" animBg="1"/>
      <p:bldP spid="13" grpId="0" animBg="1"/>
      <p:bldP spid="13" grpId="1" animBg="1"/>
      <p:bldP spid="14" grpId="0" bldLvl="0" animBg="1"/>
      <p:bldP spid="14" grpId="1" animBg="1"/>
      <p:bldP spid="15" grpId="0" bldLvl="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675" y="228600"/>
            <a:ext cx="8534400" cy="952500"/>
          </a:xfrm>
        </p:spPr>
        <p:txBody>
          <a:bodyPr>
            <a:noAutofit/>
          </a:bodyPr>
          <a:lstStyle/>
          <a:p>
            <a:r>
              <a:rPr lang="en-US" sz="2800" b="1" dirty="0" smtClean="0">
                <a:solidFill>
                  <a:srgbClr val="002060"/>
                </a:solidFill>
                <a:latin typeface="Times New Roman" pitchFamily="18" charset="0"/>
                <a:cs typeface="Times New Roman" pitchFamily="18" charset="0"/>
              </a:rPr>
              <a:t>3. Đọc truyện “Con rồng cháu Tiên” và trả lời câu hỏi:</a:t>
            </a:r>
            <a:endParaRPr lang="en-US" sz="2800" b="1" dirty="0">
              <a:solidFill>
                <a:srgbClr val="002060"/>
              </a:solidFill>
              <a:latin typeface="Times New Roman" pitchFamily="18" charset="0"/>
              <a:cs typeface="Times New Roman" pitchFamily="18" charset="0"/>
            </a:endParaRPr>
          </a:p>
        </p:txBody>
      </p:sp>
      <p:sp>
        <p:nvSpPr>
          <p:cNvPr id="4" name="Text Box 6"/>
          <p:cNvSpPr txBox="1">
            <a:spLocks noChangeArrowheads="1"/>
          </p:cNvSpPr>
          <p:nvPr/>
        </p:nvSpPr>
        <p:spPr bwMode="auto">
          <a:xfrm>
            <a:off x="152400" y="1181100"/>
            <a:ext cx="8362950" cy="5191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00"/>
                </a:solidFill>
                <a:latin typeface="Times New Roman" pitchFamily="18" charset="0"/>
              </a:rPr>
              <a:t>a) Vì sao người Việt Nam ta gọi nhau là đồng bào ? </a:t>
            </a:r>
          </a:p>
        </p:txBody>
      </p:sp>
      <p:sp>
        <p:nvSpPr>
          <p:cNvPr id="5" name="Text Box 7"/>
          <p:cNvSpPr txBox="1">
            <a:spLocks noChangeArrowheads="1"/>
          </p:cNvSpPr>
          <p:nvPr/>
        </p:nvSpPr>
        <p:spPr bwMode="auto">
          <a:xfrm>
            <a:off x="0" y="1943100"/>
            <a:ext cx="9144000" cy="22669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b="1" dirty="0">
                <a:latin typeface="Times New Roman" pitchFamily="18" charset="0"/>
              </a:rPr>
              <a:t> Đồng: có nghĩa là cùng       </a:t>
            </a:r>
          </a:p>
          <a:p>
            <a:pPr>
              <a:spcBef>
                <a:spcPct val="50000"/>
              </a:spcBef>
            </a:pPr>
            <a:r>
              <a:rPr lang="en-US" sz="2800" b="1" dirty="0">
                <a:latin typeface="Times New Roman" pitchFamily="18" charset="0"/>
              </a:rPr>
              <a:t> - bào: màng bọc thai nhi.	</a:t>
            </a:r>
          </a:p>
          <a:p>
            <a:pPr>
              <a:spcBef>
                <a:spcPct val="50000"/>
              </a:spcBef>
            </a:pPr>
            <a:r>
              <a:rPr lang="en-US" sz="2800" b="1" dirty="0">
                <a:latin typeface="Times New Roman" pitchFamily="18" charset="0"/>
              </a:rPr>
              <a:t>- Người Việt Nam ta gọi nhau là đồng bào vì đều sinh ra từ một bọc trăm trứng của mẹ Âu Cơ.</a:t>
            </a:r>
          </a:p>
        </p:txBody>
      </p:sp>
    </p:spTree>
    <p:extLst>
      <p:ext uri="{BB962C8B-B14F-4D97-AF65-F5344CB8AC3E}">
        <p14:creationId xmlns:p14="http://schemas.microsoft.com/office/powerpoint/2010/main" val="27363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57200" y="124480"/>
            <a:ext cx="8382000" cy="523220"/>
          </a:xfrm>
          <a:prstGeom prst="rect">
            <a:avLst/>
          </a:prstGeom>
          <a:solidFill>
            <a:schemeClr val="tx2">
              <a:lumMod val="20000"/>
              <a:lumOff val="80000"/>
            </a:schemeClr>
          </a:solidFill>
          <a:ln>
            <a:noFill/>
          </a:ln>
          <a:effectLst/>
        </p:spPr>
        <p:txBody>
          <a:bodyPr wrap="square">
            <a:spAutoFit/>
          </a:bodyPr>
          <a:lstStyle/>
          <a:p>
            <a:pPr>
              <a:spcBef>
                <a:spcPct val="50000"/>
              </a:spcBef>
            </a:pPr>
            <a:r>
              <a:rPr lang="en-US" sz="2800" b="1" i="1" dirty="0">
                <a:latin typeface="Times New Roman" pitchFamily="18" charset="0"/>
              </a:rPr>
              <a:t>b) Tìm từ bắt đầu bằng tiếng đồng </a:t>
            </a:r>
            <a:r>
              <a:rPr lang="en-US" sz="2800" b="1" i="1" dirty="0" smtClean="0">
                <a:latin typeface="Times New Roman" pitchFamily="18" charset="0"/>
              </a:rPr>
              <a:t>(có </a:t>
            </a:r>
            <a:r>
              <a:rPr lang="en-US" sz="2800" b="1" i="1" dirty="0">
                <a:latin typeface="Times New Roman" pitchFamily="18" charset="0"/>
              </a:rPr>
              <a:t>nghĩa là </a:t>
            </a:r>
            <a:r>
              <a:rPr lang="en-US" sz="2800" b="1" i="1" dirty="0" smtClean="0">
                <a:latin typeface="Times New Roman" pitchFamily="18" charset="0"/>
              </a:rPr>
              <a:t>cùng). </a:t>
            </a:r>
            <a:endParaRPr lang="en-US" sz="2800" b="1" i="1" dirty="0">
              <a:latin typeface="Times New Roman" pitchFamily="18" charset="0"/>
            </a:endParaRPr>
          </a:p>
        </p:txBody>
      </p:sp>
      <p:sp>
        <p:nvSpPr>
          <p:cNvPr id="12293" name="Text Box 5"/>
          <p:cNvSpPr txBox="1">
            <a:spLocks noChangeArrowheads="1"/>
          </p:cNvSpPr>
          <p:nvPr/>
        </p:nvSpPr>
        <p:spPr bwMode="auto">
          <a:xfrm>
            <a:off x="0" y="723900"/>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hương </a:t>
            </a:r>
          </a:p>
        </p:txBody>
      </p:sp>
      <p:sp>
        <p:nvSpPr>
          <p:cNvPr id="12294" name="Text Box 6"/>
          <p:cNvSpPr txBox="1">
            <a:spLocks noChangeArrowheads="1"/>
          </p:cNvSpPr>
          <p:nvPr/>
        </p:nvSpPr>
        <p:spPr bwMode="auto">
          <a:xfrm>
            <a:off x="0" y="1333500"/>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môn </a:t>
            </a:r>
          </a:p>
        </p:txBody>
      </p:sp>
      <p:sp>
        <p:nvSpPr>
          <p:cNvPr id="12295" name="Text Box 7"/>
          <p:cNvSpPr txBox="1">
            <a:spLocks noChangeArrowheads="1"/>
          </p:cNvSpPr>
          <p:nvPr/>
        </p:nvSpPr>
        <p:spPr bwMode="auto">
          <a:xfrm>
            <a:off x="0" y="1955846"/>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chí </a:t>
            </a:r>
          </a:p>
        </p:txBody>
      </p:sp>
      <p:sp>
        <p:nvSpPr>
          <p:cNvPr id="12296" name="Text Box 8"/>
          <p:cNvSpPr txBox="1">
            <a:spLocks noChangeArrowheads="1"/>
          </p:cNvSpPr>
          <p:nvPr/>
        </p:nvSpPr>
        <p:spPr bwMode="auto">
          <a:xfrm>
            <a:off x="0" y="2590846"/>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thời </a:t>
            </a:r>
          </a:p>
        </p:txBody>
      </p:sp>
      <p:sp>
        <p:nvSpPr>
          <p:cNvPr id="12297" name="Text Box 9"/>
          <p:cNvSpPr txBox="1">
            <a:spLocks noChangeArrowheads="1"/>
          </p:cNvSpPr>
          <p:nvPr/>
        </p:nvSpPr>
        <p:spPr bwMode="auto">
          <a:xfrm>
            <a:off x="0" y="3239075"/>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bọn </a:t>
            </a:r>
          </a:p>
        </p:txBody>
      </p:sp>
      <p:sp>
        <p:nvSpPr>
          <p:cNvPr id="12298" name="Text Box 10"/>
          <p:cNvSpPr txBox="1">
            <a:spLocks noChangeArrowheads="1"/>
          </p:cNvSpPr>
          <p:nvPr/>
        </p:nvSpPr>
        <p:spPr bwMode="auto">
          <a:xfrm>
            <a:off x="0" y="3874075"/>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ca </a:t>
            </a:r>
          </a:p>
        </p:txBody>
      </p:sp>
      <p:sp>
        <p:nvSpPr>
          <p:cNvPr id="12299" name="Text Box 11"/>
          <p:cNvSpPr txBox="1">
            <a:spLocks noChangeArrowheads="1"/>
          </p:cNvSpPr>
          <p:nvPr/>
        </p:nvSpPr>
        <p:spPr bwMode="auto">
          <a:xfrm>
            <a:off x="0" y="4495846"/>
            <a:ext cx="3352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cảm </a:t>
            </a:r>
          </a:p>
        </p:txBody>
      </p:sp>
      <p:sp>
        <p:nvSpPr>
          <p:cNvPr id="12300" name="Text Box 12"/>
          <p:cNvSpPr txBox="1">
            <a:spLocks noChangeArrowheads="1"/>
          </p:cNvSpPr>
          <p:nvPr/>
        </p:nvSpPr>
        <p:spPr bwMode="auto">
          <a:xfrm>
            <a:off x="3429000" y="723900"/>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diễn </a:t>
            </a:r>
          </a:p>
        </p:txBody>
      </p:sp>
      <p:sp>
        <p:nvSpPr>
          <p:cNvPr id="12301" name="Text Box 13"/>
          <p:cNvSpPr txBox="1">
            <a:spLocks noChangeArrowheads="1"/>
          </p:cNvSpPr>
          <p:nvPr/>
        </p:nvSpPr>
        <p:spPr bwMode="auto">
          <a:xfrm>
            <a:off x="3429000" y="1357576"/>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dạng </a:t>
            </a:r>
          </a:p>
        </p:txBody>
      </p:sp>
      <p:sp>
        <p:nvSpPr>
          <p:cNvPr id="12302" name="Text Box 14"/>
          <p:cNvSpPr txBox="1">
            <a:spLocks noChangeArrowheads="1"/>
          </p:cNvSpPr>
          <p:nvPr/>
        </p:nvSpPr>
        <p:spPr bwMode="auto">
          <a:xfrm>
            <a:off x="3429000" y="1992576"/>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điệu </a:t>
            </a:r>
          </a:p>
        </p:txBody>
      </p:sp>
      <p:sp>
        <p:nvSpPr>
          <p:cNvPr id="12303" name="Text Box 15"/>
          <p:cNvSpPr txBox="1">
            <a:spLocks noChangeArrowheads="1"/>
          </p:cNvSpPr>
          <p:nvPr/>
        </p:nvSpPr>
        <p:spPr bwMode="auto">
          <a:xfrm>
            <a:off x="3429000" y="2627576"/>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hành </a:t>
            </a:r>
          </a:p>
        </p:txBody>
      </p:sp>
      <p:sp>
        <p:nvSpPr>
          <p:cNvPr id="12304" name="Text Box 16"/>
          <p:cNvSpPr txBox="1">
            <a:spLocks noChangeArrowheads="1"/>
          </p:cNvSpPr>
          <p:nvPr/>
        </p:nvSpPr>
        <p:spPr bwMode="auto">
          <a:xfrm>
            <a:off x="3429000" y="3275805"/>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đội </a:t>
            </a:r>
          </a:p>
        </p:txBody>
      </p:sp>
      <p:sp>
        <p:nvSpPr>
          <p:cNvPr id="12305" name="Text Box 17"/>
          <p:cNvSpPr txBox="1">
            <a:spLocks noChangeArrowheads="1"/>
          </p:cNvSpPr>
          <p:nvPr/>
        </p:nvSpPr>
        <p:spPr bwMode="auto">
          <a:xfrm>
            <a:off x="3429000" y="3897576"/>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hao </a:t>
            </a:r>
          </a:p>
        </p:txBody>
      </p:sp>
      <p:sp>
        <p:nvSpPr>
          <p:cNvPr id="12306" name="Text Box 18"/>
          <p:cNvSpPr txBox="1">
            <a:spLocks noChangeArrowheads="1"/>
          </p:cNvSpPr>
          <p:nvPr/>
        </p:nvSpPr>
        <p:spPr bwMode="auto">
          <a:xfrm>
            <a:off x="3429000" y="4532576"/>
            <a:ext cx="29718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khởi </a:t>
            </a:r>
          </a:p>
        </p:txBody>
      </p:sp>
      <p:sp>
        <p:nvSpPr>
          <p:cNvPr id="12307" name="Text Box 19"/>
          <p:cNvSpPr txBox="1">
            <a:spLocks noChangeArrowheads="1"/>
          </p:cNvSpPr>
          <p:nvPr/>
        </p:nvSpPr>
        <p:spPr bwMode="auto">
          <a:xfrm>
            <a:off x="6477000" y="723900"/>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loại </a:t>
            </a:r>
          </a:p>
        </p:txBody>
      </p:sp>
      <p:sp>
        <p:nvSpPr>
          <p:cNvPr id="12308" name="Text Box 20"/>
          <p:cNvSpPr txBox="1">
            <a:spLocks noChangeArrowheads="1"/>
          </p:cNvSpPr>
          <p:nvPr/>
        </p:nvSpPr>
        <p:spPr bwMode="auto">
          <a:xfrm>
            <a:off x="6477000" y="1349639"/>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loạt </a:t>
            </a:r>
          </a:p>
        </p:txBody>
      </p:sp>
      <p:sp>
        <p:nvSpPr>
          <p:cNvPr id="12309" name="Text Box 21"/>
          <p:cNvSpPr txBox="1">
            <a:spLocks noChangeArrowheads="1"/>
          </p:cNvSpPr>
          <p:nvPr/>
        </p:nvSpPr>
        <p:spPr bwMode="auto">
          <a:xfrm>
            <a:off x="6477000" y="1984639"/>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phục </a:t>
            </a:r>
          </a:p>
        </p:txBody>
      </p:sp>
      <p:sp>
        <p:nvSpPr>
          <p:cNvPr id="12310" name="Text Box 22"/>
          <p:cNvSpPr txBox="1">
            <a:spLocks noChangeArrowheads="1"/>
          </p:cNvSpPr>
          <p:nvPr/>
        </p:nvSpPr>
        <p:spPr bwMode="auto">
          <a:xfrm>
            <a:off x="6477000" y="2620963"/>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ý </a:t>
            </a:r>
          </a:p>
        </p:txBody>
      </p:sp>
      <p:sp>
        <p:nvSpPr>
          <p:cNvPr id="12311" name="Text Box 23"/>
          <p:cNvSpPr txBox="1">
            <a:spLocks noChangeArrowheads="1"/>
          </p:cNvSpPr>
          <p:nvPr/>
        </p:nvSpPr>
        <p:spPr bwMode="auto">
          <a:xfrm>
            <a:off x="6477000" y="3254639"/>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tình </a:t>
            </a:r>
          </a:p>
        </p:txBody>
      </p:sp>
      <p:sp>
        <p:nvSpPr>
          <p:cNvPr id="12312" name="Text Box 24"/>
          <p:cNvSpPr txBox="1">
            <a:spLocks noChangeArrowheads="1"/>
          </p:cNvSpPr>
          <p:nvPr/>
        </p:nvSpPr>
        <p:spPr bwMode="auto">
          <a:xfrm>
            <a:off x="6477000" y="3889639"/>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tâm </a:t>
            </a:r>
          </a:p>
        </p:txBody>
      </p:sp>
      <p:sp>
        <p:nvSpPr>
          <p:cNvPr id="12313" name="Text Box 25"/>
          <p:cNvSpPr txBox="1">
            <a:spLocks noChangeArrowheads="1"/>
          </p:cNvSpPr>
          <p:nvPr/>
        </p:nvSpPr>
        <p:spPr bwMode="auto">
          <a:xfrm>
            <a:off x="6477000" y="4524639"/>
            <a:ext cx="2667000"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smtClean="0">
                <a:solidFill>
                  <a:srgbClr val="FF0000"/>
                </a:solidFill>
                <a:latin typeface="Times New Roman" pitchFamily="18" charset="0"/>
              </a:rPr>
              <a:t>  Đồng </a:t>
            </a:r>
            <a:r>
              <a:rPr lang="en-US" sz="3200" b="1" dirty="0">
                <a:solidFill>
                  <a:srgbClr val="FF0000"/>
                </a:solidFill>
                <a:latin typeface="Times New Roman" pitchFamily="18" charset="0"/>
              </a:rPr>
              <a:t>minh </a:t>
            </a:r>
          </a:p>
        </p:txBody>
      </p:sp>
      <p:sp>
        <p:nvSpPr>
          <p:cNvPr id="24" name="Text Box 4"/>
          <p:cNvSpPr txBox="1">
            <a:spLocks noChangeArrowheads="1"/>
          </p:cNvSpPr>
          <p:nvPr/>
        </p:nvSpPr>
        <p:spPr bwMode="auto">
          <a:xfrm>
            <a:off x="457200" y="5191780"/>
            <a:ext cx="8382000" cy="523220"/>
          </a:xfrm>
          <a:prstGeom prst="rect">
            <a:avLst/>
          </a:prstGeom>
          <a:solidFill>
            <a:schemeClr val="tx2">
              <a:lumMod val="20000"/>
              <a:lumOff val="80000"/>
            </a:schemeClr>
          </a:solidFill>
          <a:ln>
            <a:noFill/>
          </a:ln>
          <a:effectLst/>
        </p:spPr>
        <p:txBody>
          <a:bodyPr wrap="square">
            <a:spAutoFit/>
          </a:bodyPr>
          <a:lstStyle/>
          <a:p>
            <a:pPr>
              <a:spcBef>
                <a:spcPct val="50000"/>
              </a:spcBef>
            </a:pPr>
            <a:r>
              <a:rPr lang="en-US" sz="2800" b="1" i="1" dirty="0" smtClean="0">
                <a:latin typeface="Times New Roman" pitchFamily="18" charset="0"/>
              </a:rPr>
              <a:t>c) Đặt câu với một trong những từ vừa tìm được. </a:t>
            </a:r>
            <a:endParaRPr lang="en-US" sz="2800" b="1" i="1" dirty="0">
              <a:latin typeface="Times New Roman" pitchFamily="18" charset="0"/>
            </a:endParaRPr>
          </a:p>
        </p:txBody>
      </p:sp>
    </p:spTree>
    <p:extLst>
      <p:ext uri="{BB962C8B-B14F-4D97-AF65-F5344CB8AC3E}">
        <p14:creationId xmlns:p14="http://schemas.microsoft.com/office/powerpoint/2010/main" val="35351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1000"/>
                                        <p:tgtEl>
                                          <p:spTgt spid="12293"/>
                                        </p:tgtEl>
                                      </p:cBhvr>
                                    </p:animEffect>
                                    <p:anim calcmode="lin" valueType="num">
                                      <p:cBhvr>
                                        <p:cTn id="13" dur="1000" fill="hold"/>
                                        <p:tgtEl>
                                          <p:spTgt spid="12293"/>
                                        </p:tgtEl>
                                        <p:attrNameLst>
                                          <p:attrName>ppt_x</p:attrName>
                                        </p:attrNameLst>
                                      </p:cBhvr>
                                      <p:tavLst>
                                        <p:tav tm="0">
                                          <p:val>
                                            <p:strVal val="#ppt_x"/>
                                          </p:val>
                                        </p:tav>
                                        <p:tav tm="100000">
                                          <p:val>
                                            <p:strVal val="#ppt_x"/>
                                          </p:val>
                                        </p:tav>
                                      </p:tavLst>
                                    </p:anim>
                                    <p:anim calcmode="lin" valueType="num">
                                      <p:cBhvr>
                                        <p:cTn id="14" dur="1000" fill="hold"/>
                                        <p:tgtEl>
                                          <p:spTgt spid="1229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fade">
                                      <p:cBhvr>
                                        <p:cTn id="18" dur="1000"/>
                                        <p:tgtEl>
                                          <p:spTgt spid="12294"/>
                                        </p:tgtEl>
                                      </p:cBhvr>
                                    </p:animEffect>
                                    <p:anim calcmode="lin" valueType="num">
                                      <p:cBhvr>
                                        <p:cTn id="19" dur="1000" fill="hold"/>
                                        <p:tgtEl>
                                          <p:spTgt spid="12294"/>
                                        </p:tgtEl>
                                        <p:attrNameLst>
                                          <p:attrName>ppt_x</p:attrName>
                                        </p:attrNameLst>
                                      </p:cBhvr>
                                      <p:tavLst>
                                        <p:tav tm="0">
                                          <p:val>
                                            <p:strVal val="#ppt_x"/>
                                          </p:val>
                                        </p:tav>
                                        <p:tav tm="100000">
                                          <p:val>
                                            <p:strVal val="#ppt_x"/>
                                          </p:val>
                                        </p:tav>
                                      </p:tavLst>
                                    </p:anim>
                                    <p:anim calcmode="lin" valueType="num">
                                      <p:cBhvr>
                                        <p:cTn id="20" dur="1000" fill="hold"/>
                                        <p:tgtEl>
                                          <p:spTgt spid="1229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2295"/>
                                        </p:tgtEl>
                                        <p:attrNameLst>
                                          <p:attrName>style.visibility</p:attrName>
                                        </p:attrNameLst>
                                      </p:cBhvr>
                                      <p:to>
                                        <p:strVal val="visible"/>
                                      </p:to>
                                    </p:set>
                                    <p:animEffect transition="in" filter="fade">
                                      <p:cBhvr>
                                        <p:cTn id="24" dur="1000"/>
                                        <p:tgtEl>
                                          <p:spTgt spid="12295"/>
                                        </p:tgtEl>
                                      </p:cBhvr>
                                    </p:animEffect>
                                    <p:anim calcmode="lin" valueType="num">
                                      <p:cBhvr>
                                        <p:cTn id="25" dur="1000" fill="hold"/>
                                        <p:tgtEl>
                                          <p:spTgt spid="12295"/>
                                        </p:tgtEl>
                                        <p:attrNameLst>
                                          <p:attrName>ppt_x</p:attrName>
                                        </p:attrNameLst>
                                      </p:cBhvr>
                                      <p:tavLst>
                                        <p:tav tm="0">
                                          <p:val>
                                            <p:strVal val="#ppt_x"/>
                                          </p:val>
                                        </p:tav>
                                        <p:tav tm="100000">
                                          <p:val>
                                            <p:strVal val="#ppt_x"/>
                                          </p:val>
                                        </p:tav>
                                      </p:tavLst>
                                    </p:anim>
                                    <p:anim calcmode="lin" valueType="num">
                                      <p:cBhvr>
                                        <p:cTn id="26" dur="1000" fill="hold"/>
                                        <p:tgtEl>
                                          <p:spTgt spid="1229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fade">
                                      <p:cBhvr>
                                        <p:cTn id="30" dur="1000"/>
                                        <p:tgtEl>
                                          <p:spTgt spid="12296"/>
                                        </p:tgtEl>
                                      </p:cBhvr>
                                    </p:animEffect>
                                    <p:anim calcmode="lin" valueType="num">
                                      <p:cBhvr>
                                        <p:cTn id="31" dur="1000" fill="hold"/>
                                        <p:tgtEl>
                                          <p:spTgt spid="12296"/>
                                        </p:tgtEl>
                                        <p:attrNameLst>
                                          <p:attrName>ppt_x</p:attrName>
                                        </p:attrNameLst>
                                      </p:cBhvr>
                                      <p:tavLst>
                                        <p:tav tm="0">
                                          <p:val>
                                            <p:strVal val="#ppt_x"/>
                                          </p:val>
                                        </p:tav>
                                        <p:tav tm="100000">
                                          <p:val>
                                            <p:strVal val="#ppt_x"/>
                                          </p:val>
                                        </p:tav>
                                      </p:tavLst>
                                    </p:anim>
                                    <p:anim calcmode="lin" valueType="num">
                                      <p:cBhvr>
                                        <p:cTn id="32" dur="1000" fill="hold"/>
                                        <p:tgtEl>
                                          <p:spTgt spid="1229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2297"/>
                                        </p:tgtEl>
                                        <p:attrNameLst>
                                          <p:attrName>style.visibility</p:attrName>
                                        </p:attrNameLst>
                                      </p:cBhvr>
                                      <p:to>
                                        <p:strVal val="visible"/>
                                      </p:to>
                                    </p:set>
                                    <p:animEffect transition="in" filter="fade">
                                      <p:cBhvr>
                                        <p:cTn id="36" dur="1000"/>
                                        <p:tgtEl>
                                          <p:spTgt spid="12297"/>
                                        </p:tgtEl>
                                      </p:cBhvr>
                                    </p:animEffect>
                                    <p:anim calcmode="lin" valueType="num">
                                      <p:cBhvr>
                                        <p:cTn id="37" dur="1000" fill="hold"/>
                                        <p:tgtEl>
                                          <p:spTgt spid="12297"/>
                                        </p:tgtEl>
                                        <p:attrNameLst>
                                          <p:attrName>ppt_x</p:attrName>
                                        </p:attrNameLst>
                                      </p:cBhvr>
                                      <p:tavLst>
                                        <p:tav tm="0">
                                          <p:val>
                                            <p:strVal val="#ppt_x"/>
                                          </p:val>
                                        </p:tav>
                                        <p:tav tm="100000">
                                          <p:val>
                                            <p:strVal val="#ppt_x"/>
                                          </p:val>
                                        </p:tav>
                                      </p:tavLst>
                                    </p:anim>
                                    <p:anim calcmode="lin" valueType="num">
                                      <p:cBhvr>
                                        <p:cTn id="38" dur="1000" fill="hold"/>
                                        <p:tgtEl>
                                          <p:spTgt spid="12297"/>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2298"/>
                                        </p:tgtEl>
                                        <p:attrNameLst>
                                          <p:attrName>style.visibility</p:attrName>
                                        </p:attrNameLst>
                                      </p:cBhvr>
                                      <p:to>
                                        <p:strVal val="visible"/>
                                      </p:to>
                                    </p:set>
                                    <p:animEffect transition="in" filter="fade">
                                      <p:cBhvr>
                                        <p:cTn id="42" dur="1000"/>
                                        <p:tgtEl>
                                          <p:spTgt spid="12298"/>
                                        </p:tgtEl>
                                      </p:cBhvr>
                                    </p:animEffect>
                                    <p:anim calcmode="lin" valueType="num">
                                      <p:cBhvr>
                                        <p:cTn id="43" dur="1000" fill="hold"/>
                                        <p:tgtEl>
                                          <p:spTgt spid="12298"/>
                                        </p:tgtEl>
                                        <p:attrNameLst>
                                          <p:attrName>ppt_x</p:attrName>
                                        </p:attrNameLst>
                                      </p:cBhvr>
                                      <p:tavLst>
                                        <p:tav tm="0">
                                          <p:val>
                                            <p:strVal val="#ppt_x"/>
                                          </p:val>
                                        </p:tav>
                                        <p:tav tm="100000">
                                          <p:val>
                                            <p:strVal val="#ppt_x"/>
                                          </p:val>
                                        </p:tav>
                                      </p:tavLst>
                                    </p:anim>
                                    <p:anim calcmode="lin" valueType="num">
                                      <p:cBhvr>
                                        <p:cTn id="44" dur="1000" fill="hold"/>
                                        <p:tgtEl>
                                          <p:spTgt spid="12298"/>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2299"/>
                                        </p:tgtEl>
                                        <p:attrNameLst>
                                          <p:attrName>style.visibility</p:attrName>
                                        </p:attrNameLst>
                                      </p:cBhvr>
                                      <p:to>
                                        <p:strVal val="visible"/>
                                      </p:to>
                                    </p:set>
                                    <p:animEffect transition="in" filter="fade">
                                      <p:cBhvr>
                                        <p:cTn id="48" dur="1000"/>
                                        <p:tgtEl>
                                          <p:spTgt spid="12299"/>
                                        </p:tgtEl>
                                      </p:cBhvr>
                                    </p:animEffect>
                                    <p:anim calcmode="lin" valueType="num">
                                      <p:cBhvr>
                                        <p:cTn id="49" dur="1000" fill="hold"/>
                                        <p:tgtEl>
                                          <p:spTgt spid="12299"/>
                                        </p:tgtEl>
                                        <p:attrNameLst>
                                          <p:attrName>ppt_x</p:attrName>
                                        </p:attrNameLst>
                                      </p:cBhvr>
                                      <p:tavLst>
                                        <p:tav tm="0">
                                          <p:val>
                                            <p:strVal val="#ppt_x"/>
                                          </p:val>
                                        </p:tav>
                                        <p:tav tm="100000">
                                          <p:val>
                                            <p:strVal val="#ppt_x"/>
                                          </p:val>
                                        </p:tav>
                                      </p:tavLst>
                                    </p:anim>
                                    <p:anim calcmode="lin" valueType="num">
                                      <p:cBhvr>
                                        <p:cTn id="50" dur="1000" fill="hold"/>
                                        <p:tgtEl>
                                          <p:spTgt spid="1229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300"/>
                                        </p:tgtEl>
                                        <p:attrNameLst>
                                          <p:attrName>style.visibility</p:attrName>
                                        </p:attrNameLst>
                                      </p:cBhvr>
                                      <p:to>
                                        <p:strVal val="visible"/>
                                      </p:to>
                                    </p:set>
                                    <p:animEffect transition="in" filter="fade">
                                      <p:cBhvr>
                                        <p:cTn id="55" dur="1000"/>
                                        <p:tgtEl>
                                          <p:spTgt spid="12300"/>
                                        </p:tgtEl>
                                      </p:cBhvr>
                                    </p:animEffect>
                                    <p:anim calcmode="lin" valueType="num">
                                      <p:cBhvr>
                                        <p:cTn id="56" dur="1000" fill="hold"/>
                                        <p:tgtEl>
                                          <p:spTgt spid="12300"/>
                                        </p:tgtEl>
                                        <p:attrNameLst>
                                          <p:attrName>ppt_x</p:attrName>
                                        </p:attrNameLst>
                                      </p:cBhvr>
                                      <p:tavLst>
                                        <p:tav tm="0">
                                          <p:val>
                                            <p:strVal val="#ppt_x"/>
                                          </p:val>
                                        </p:tav>
                                        <p:tav tm="100000">
                                          <p:val>
                                            <p:strVal val="#ppt_x"/>
                                          </p:val>
                                        </p:tav>
                                      </p:tavLst>
                                    </p:anim>
                                    <p:anim calcmode="lin" valueType="num">
                                      <p:cBhvr>
                                        <p:cTn id="57" dur="1000" fill="hold"/>
                                        <p:tgtEl>
                                          <p:spTgt spid="1230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12301"/>
                                        </p:tgtEl>
                                        <p:attrNameLst>
                                          <p:attrName>style.visibility</p:attrName>
                                        </p:attrNameLst>
                                      </p:cBhvr>
                                      <p:to>
                                        <p:strVal val="visible"/>
                                      </p:to>
                                    </p:set>
                                    <p:animEffect transition="in" filter="fade">
                                      <p:cBhvr>
                                        <p:cTn id="61" dur="1000"/>
                                        <p:tgtEl>
                                          <p:spTgt spid="12301"/>
                                        </p:tgtEl>
                                      </p:cBhvr>
                                    </p:animEffect>
                                    <p:anim calcmode="lin" valueType="num">
                                      <p:cBhvr>
                                        <p:cTn id="62" dur="1000" fill="hold"/>
                                        <p:tgtEl>
                                          <p:spTgt spid="12301"/>
                                        </p:tgtEl>
                                        <p:attrNameLst>
                                          <p:attrName>ppt_x</p:attrName>
                                        </p:attrNameLst>
                                      </p:cBhvr>
                                      <p:tavLst>
                                        <p:tav tm="0">
                                          <p:val>
                                            <p:strVal val="#ppt_x"/>
                                          </p:val>
                                        </p:tav>
                                        <p:tav tm="100000">
                                          <p:val>
                                            <p:strVal val="#ppt_x"/>
                                          </p:val>
                                        </p:tav>
                                      </p:tavLst>
                                    </p:anim>
                                    <p:anim calcmode="lin" valueType="num">
                                      <p:cBhvr>
                                        <p:cTn id="63" dur="1000" fill="hold"/>
                                        <p:tgtEl>
                                          <p:spTgt spid="12301"/>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12302"/>
                                        </p:tgtEl>
                                        <p:attrNameLst>
                                          <p:attrName>style.visibility</p:attrName>
                                        </p:attrNameLst>
                                      </p:cBhvr>
                                      <p:to>
                                        <p:strVal val="visible"/>
                                      </p:to>
                                    </p:set>
                                    <p:animEffect transition="in" filter="fade">
                                      <p:cBhvr>
                                        <p:cTn id="67" dur="1000"/>
                                        <p:tgtEl>
                                          <p:spTgt spid="12302"/>
                                        </p:tgtEl>
                                      </p:cBhvr>
                                    </p:animEffect>
                                    <p:anim calcmode="lin" valueType="num">
                                      <p:cBhvr>
                                        <p:cTn id="68" dur="1000" fill="hold"/>
                                        <p:tgtEl>
                                          <p:spTgt spid="12302"/>
                                        </p:tgtEl>
                                        <p:attrNameLst>
                                          <p:attrName>ppt_x</p:attrName>
                                        </p:attrNameLst>
                                      </p:cBhvr>
                                      <p:tavLst>
                                        <p:tav tm="0">
                                          <p:val>
                                            <p:strVal val="#ppt_x"/>
                                          </p:val>
                                        </p:tav>
                                        <p:tav tm="100000">
                                          <p:val>
                                            <p:strVal val="#ppt_x"/>
                                          </p:val>
                                        </p:tav>
                                      </p:tavLst>
                                    </p:anim>
                                    <p:anim calcmode="lin" valueType="num">
                                      <p:cBhvr>
                                        <p:cTn id="69" dur="1000" fill="hold"/>
                                        <p:tgtEl>
                                          <p:spTgt spid="1230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12303"/>
                                        </p:tgtEl>
                                        <p:attrNameLst>
                                          <p:attrName>style.visibility</p:attrName>
                                        </p:attrNameLst>
                                      </p:cBhvr>
                                      <p:to>
                                        <p:strVal val="visible"/>
                                      </p:to>
                                    </p:set>
                                    <p:animEffect transition="in" filter="fade">
                                      <p:cBhvr>
                                        <p:cTn id="73" dur="1000"/>
                                        <p:tgtEl>
                                          <p:spTgt spid="12303"/>
                                        </p:tgtEl>
                                      </p:cBhvr>
                                    </p:animEffect>
                                    <p:anim calcmode="lin" valueType="num">
                                      <p:cBhvr>
                                        <p:cTn id="74" dur="1000" fill="hold"/>
                                        <p:tgtEl>
                                          <p:spTgt spid="12303"/>
                                        </p:tgtEl>
                                        <p:attrNameLst>
                                          <p:attrName>ppt_x</p:attrName>
                                        </p:attrNameLst>
                                      </p:cBhvr>
                                      <p:tavLst>
                                        <p:tav tm="0">
                                          <p:val>
                                            <p:strVal val="#ppt_x"/>
                                          </p:val>
                                        </p:tav>
                                        <p:tav tm="100000">
                                          <p:val>
                                            <p:strVal val="#ppt_x"/>
                                          </p:val>
                                        </p:tav>
                                      </p:tavLst>
                                    </p:anim>
                                    <p:anim calcmode="lin" valueType="num">
                                      <p:cBhvr>
                                        <p:cTn id="75" dur="1000" fill="hold"/>
                                        <p:tgtEl>
                                          <p:spTgt spid="12303"/>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42" presetClass="entr" presetSubtype="0" fill="hold" grpId="0" nodeType="afterEffect">
                                  <p:stCondLst>
                                    <p:cond delay="0"/>
                                  </p:stCondLst>
                                  <p:childTnLst>
                                    <p:set>
                                      <p:cBhvr>
                                        <p:cTn id="78" dur="1" fill="hold">
                                          <p:stCondLst>
                                            <p:cond delay="0"/>
                                          </p:stCondLst>
                                        </p:cTn>
                                        <p:tgtEl>
                                          <p:spTgt spid="12304"/>
                                        </p:tgtEl>
                                        <p:attrNameLst>
                                          <p:attrName>style.visibility</p:attrName>
                                        </p:attrNameLst>
                                      </p:cBhvr>
                                      <p:to>
                                        <p:strVal val="visible"/>
                                      </p:to>
                                    </p:set>
                                    <p:animEffect transition="in" filter="fade">
                                      <p:cBhvr>
                                        <p:cTn id="79" dur="1000"/>
                                        <p:tgtEl>
                                          <p:spTgt spid="12304"/>
                                        </p:tgtEl>
                                      </p:cBhvr>
                                    </p:animEffect>
                                    <p:anim calcmode="lin" valueType="num">
                                      <p:cBhvr>
                                        <p:cTn id="80" dur="1000" fill="hold"/>
                                        <p:tgtEl>
                                          <p:spTgt spid="12304"/>
                                        </p:tgtEl>
                                        <p:attrNameLst>
                                          <p:attrName>ppt_x</p:attrName>
                                        </p:attrNameLst>
                                      </p:cBhvr>
                                      <p:tavLst>
                                        <p:tav tm="0">
                                          <p:val>
                                            <p:strVal val="#ppt_x"/>
                                          </p:val>
                                        </p:tav>
                                        <p:tav tm="100000">
                                          <p:val>
                                            <p:strVal val="#ppt_x"/>
                                          </p:val>
                                        </p:tav>
                                      </p:tavLst>
                                    </p:anim>
                                    <p:anim calcmode="lin" valueType="num">
                                      <p:cBhvr>
                                        <p:cTn id="81" dur="1000" fill="hold"/>
                                        <p:tgtEl>
                                          <p:spTgt spid="12304"/>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42" presetClass="entr" presetSubtype="0" fill="hold" grpId="0" nodeType="afterEffect">
                                  <p:stCondLst>
                                    <p:cond delay="0"/>
                                  </p:stCondLst>
                                  <p:childTnLst>
                                    <p:set>
                                      <p:cBhvr>
                                        <p:cTn id="84" dur="1" fill="hold">
                                          <p:stCondLst>
                                            <p:cond delay="0"/>
                                          </p:stCondLst>
                                        </p:cTn>
                                        <p:tgtEl>
                                          <p:spTgt spid="12305"/>
                                        </p:tgtEl>
                                        <p:attrNameLst>
                                          <p:attrName>style.visibility</p:attrName>
                                        </p:attrNameLst>
                                      </p:cBhvr>
                                      <p:to>
                                        <p:strVal val="visible"/>
                                      </p:to>
                                    </p:set>
                                    <p:animEffect transition="in" filter="fade">
                                      <p:cBhvr>
                                        <p:cTn id="85" dur="1000"/>
                                        <p:tgtEl>
                                          <p:spTgt spid="12305"/>
                                        </p:tgtEl>
                                      </p:cBhvr>
                                    </p:animEffect>
                                    <p:anim calcmode="lin" valueType="num">
                                      <p:cBhvr>
                                        <p:cTn id="86" dur="1000" fill="hold"/>
                                        <p:tgtEl>
                                          <p:spTgt spid="12305"/>
                                        </p:tgtEl>
                                        <p:attrNameLst>
                                          <p:attrName>ppt_x</p:attrName>
                                        </p:attrNameLst>
                                      </p:cBhvr>
                                      <p:tavLst>
                                        <p:tav tm="0">
                                          <p:val>
                                            <p:strVal val="#ppt_x"/>
                                          </p:val>
                                        </p:tav>
                                        <p:tav tm="100000">
                                          <p:val>
                                            <p:strVal val="#ppt_x"/>
                                          </p:val>
                                        </p:tav>
                                      </p:tavLst>
                                    </p:anim>
                                    <p:anim calcmode="lin" valueType="num">
                                      <p:cBhvr>
                                        <p:cTn id="87" dur="1000" fill="hold"/>
                                        <p:tgtEl>
                                          <p:spTgt spid="1230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12306"/>
                                        </p:tgtEl>
                                        <p:attrNameLst>
                                          <p:attrName>style.visibility</p:attrName>
                                        </p:attrNameLst>
                                      </p:cBhvr>
                                      <p:to>
                                        <p:strVal val="visible"/>
                                      </p:to>
                                    </p:set>
                                    <p:animEffect transition="in" filter="fade">
                                      <p:cBhvr>
                                        <p:cTn id="91" dur="1000"/>
                                        <p:tgtEl>
                                          <p:spTgt spid="12306"/>
                                        </p:tgtEl>
                                      </p:cBhvr>
                                    </p:animEffect>
                                    <p:anim calcmode="lin" valueType="num">
                                      <p:cBhvr>
                                        <p:cTn id="92" dur="1000" fill="hold"/>
                                        <p:tgtEl>
                                          <p:spTgt spid="12306"/>
                                        </p:tgtEl>
                                        <p:attrNameLst>
                                          <p:attrName>ppt_x</p:attrName>
                                        </p:attrNameLst>
                                      </p:cBhvr>
                                      <p:tavLst>
                                        <p:tav tm="0">
                                          <p:val>
                                            <p:strVal val="#ppt_x"/>
                                          </p:val>
                                        </p:tav>
                                        <p:tav tm="100000">
                                          <p:val>
                                            <p:strVal val="#ppt_x"/>
                                          </p:val>
                                        </p:tav>
                                      </p:tavLst>
                                    </p:anim>
                                    <p:anim calcmode="lin" valueType="num">
                                      <p:cBhvr>
                                        <p:cTn id="93" dur="1000" fill="hold"/>
                                        <p:tgtEl>
                                          <p:spTgt spid="1230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2307"/>
                                        </p:tgtEl>
                                        <p:attrNameLst>
                                          <p:attrName>style.visibility</p:attrName>
                                        </p:attrNameLst>
                                      </p:cBhvr>
                                      <p:to>
                                        <p:strVal val="visible"/>
                                      </p:to>
                                    </p:set>
                                    <p:animEffect transition="in" filter="fade">
                                      <p:cBhvr>
                                        <p:cTn id="98" dur="1000"/>
                                        <p:tgtEl>
                                          <p:spTgt spid="12307"/>
                                        </p:tgtEl>
                                      </p:cBhvr>
                                    </p:animEffect>
                                    <p:anim calcmode="lin" valueType="num">
                                      <p:cBhvr>
                                        <p:cTn id="99" dur="1000" fill="hold"/>
                                        <p:tgtEl>
                                          <p:spTgt spid="12307"/>
                                        </p:tgtEl>
                                        <p:attrNameLst>
                                          <p:attrName>ppt_x</p:attrName>
                                        </p:attrNameLst>
                                      </p:cBhvr>
                                      <p:tavLst>
                                        <p:tav tm="0">
                                          <p:val>
                                            <p:strVal val="#ppt_x"/>
                                          </p:val>
                                        </p:tav>
                                        <p:tav tm="100000">
                                          <p:val>
                                            <p:strVal val="#ppt_x"/>
                                          </p:val>
                                        </p:tav>
                                      </p:tavLst>
                                    </p:anim>
                                    <p:anim calcmode="lin" valueType="num">
                                      <p:cBhvr>
                                        <p:cTn id="100" dur="1000" fill="hold"/>
                                        <p:tgtEl>
                                          <p:spTgt spid="12307"/>
                                        </p:tgtEl>
                                        <p:attrNameLst>
                                          <p:attrName>ppt_y</p:attrName>
                                        </p:attrNameLst>
                                      </p:cBhvr>
                                      <p:tavLst>
                                        <p:tav tm="0">
                                          <p:val>
                                            <p:strVal val="#ppt_y+.1"/>
                                          </p:val>
                                        </p:tav>
                                        <p:tav tm="100000">
                                          <p:val>
                                            <p:strVal val="#ppt_y"/>
                                          </p:val>
                                        </p:tav>
                                      </p:tavLst>
                                    </p:anim>
                                  </p:childTnLst>
                                </p:cTn>
                              </p:par>
                            </p:childTnLst>
                          </p:cTn>
                        </p:par>
                        <p:par>
                          <p:cTn id="101" fill="hold">
                            <p:stCondLst>
                              <p:cond delay="1000"/>
                            </p:stCondLst>
                            <p:childTnLst>
                              <p:par>
                                <p:cTn id="102" presetID="42" presetClass="entr" presetSubtype="0" fill="hold" grpId="0" nodeType="afterEffect">
                                  <p:stCondLst>
                                    <p:cond delay="0"/>
                                  </p:stCondLst>
                                  <p:childTnLst>
                                    <p:set>
                                      <p:cBhvr>
                                        <p:cTn id="103" dur="1" fill="hold">
                                          <p:stCondLst>
                                            <p:cond delay="0"/>
                                          </p:stCondLst>
                                        </p:cTn>
                                        <p:tgtEl>
                                          <p:spTgt spid="12308"/>
                                        </p:tgtEl>
                                        <p:attrNameLst>
                                          <p:attrName>style.visibility</p:attrName>
                                        </p:attrNameLst>
                                      </p:cBhvr>
                                      <p:to>
                                        <p:strVal val="visible"/>
                                      </p:to>
                                    </p:set>
                                    <p:animEffect transition="in" filter="fade">
                                      <p:cBhvr>
                                        <p:cTn id="104" dur="1000"/>
                                        <p:tgtEl>
                                          <p:spTgt spid="12308"/>
                                        </p:tgtEl>
                                      </p:cBhvr>
                                    </p:animEffect>
                                    <p:anim calcmode="lin" valueType="num">
                                      <p:cBhvr>
                                        <p:cTn id="105" dur="1000" fill="hold"/>
                                        <p:tgtEl>
                                          <p:spTgt spid="12308"/>
                                        </p:tgtEl>
                                        <p:attrNameLst>
                                          <p:attrName>ppt_x</p:attrName>
                                        </p:attrNameLst>
                                      </p:cBhvr>
                                      <p:tavLst>
                                        <p:tav tm="0">
                                          <p:val>
                                            <p:strVal val="#ppt_x"/>
                                          </p:val>
                                        </p:tav>
                                        <p:tav tm="100000">
                                          <p:val>
                                            <p:strVal val="#ppt_x"/>
                                          </p:val>
                                        </p:tav>
                                      </p:tavLst>
                                    </p:anim>
                                    <p:anim calcmode="lin" valueType="num">
                                      <p:cBhvr>
                                        <p:cTn id="106" dur="1000" fill="hold"/>
                                        <p:tgtEl>
                                          <p:spTgt spid="12308"/>
                                        </p:tgtEl>
                                        <p:attrNameLst>
                                          <p:attrName>ppt_y</p:attrName>
                                        </p:attrNameLst>
                                      </p:cBhvr>
                                      <p:tavLst>
                                        <p:tav tm="0">
                                          <p:val>
                                            <p:strVal val="#ppt_y+.1"/>
                                          </p:val>
                                        </p:tav>
                                        <p:tav tm="100000">
                                          <p:val>
                                            <p:strVal val="#ppt_y"/>
                                          </p:val>
                                        </p:tav>
                                      </p:tavLst>
                                    </p:anim>
                                  </p:childTnLst>
                                </p:cTn>
                              </p:par>
                            </p:childTnLst>
                          </p:cTn>
                        </p:par>
                        <p:par>
                          <p:cTn id="107" fill="hold">
                            <p:stCondLst>
                              <p:cond delay="2000"/>
                            </p:stCondLst>
                            <p:childTnLst>
                              <p:par>
                                <p:cTn id="108" presetID="42" presetClass="entr" presetSubtype="0" fill="hold" grpId="0" nodeType="afterEffect">
                                  <p:stCondLst>
                                    <p:cond delay="0"/>
                                  </p:stCondLst>
                                  <p:childTnLst>
                                    <p:set>
                                      <p:cBhvr>
                                        <p:cTn id="109" dur="1" fill="hold">
                                          <p:stCondLst>
                                            <p:cond delay="0"/>
                                          </p:stCondLst>
                                        </p:cTn>
                                        <p:tgtEl>
                                          <p:spTgt spid="12309"/>
                                        </p:tgtEl>
                                        <p:attrNameLst>
                                          <p:attrName>style.visibility</p:attrName>
                                        </p:attrNameLst>
                                      </p:cBhvr>
                                      <p:to>
                                        <p:strVal val="visible"/>
                                      </p:to>
                                    </p:set>
                                    <p:animEffect transition="in" filter="fade">
                                      <p:cBhvr>
                                        <p:cTn id="110" dur="1000"/>
                                        <p:tgtEl>
                                          <p:spTgt spid="12309"/>
                                        </p:tgtEl>
                                      </p:cBhvr>
                                    </p:animEffect>
                                    <p:anim calcmode="lin" valueType="num">
                                      <p:cBhvr>
                                        <p:cTn id="111" dur="1000" fill="hold"/>
                                        <p:tgtEl>
                                          <p:spTgt spid="12309"/>
                                        </p:tgtEl>
                                        <p:attrNameLst>
                                          <p:attrName>ppt_x</p:attrName>
                                        </p:attrNameLst>
                                      </p:cBhvr>
                                      <p:tavLst>
                                        <p:tav tm="0">
                                          <p:val>
                                            <p:strVal val="#ppt_x"/>
                                          </p:val>
                                        </p:tav>
                                        <p:tav tm="100000">
                                          <p:val>
                                            <p:strVal val="#ppt_x"/>
                                          </p:val>
                                        </p:tav>
                                      </p:tavLst>
                                    </p:anim>
                                    <p:anim calcmode="lin" valueType="num">
                                      <p:cBhvr>
                                        <p:cTn id="112" dur="1000" fill="hold"/>
                                        <p:tgtEl>
                                          <p:spTgt spid="12309"/>
                                        </p:tgtEl>
                                        <p:attrNameLst>
                                          <p:attrName>ppt_y</p:attrName>
                                        </p:attrNameLst>
                                      </p:cBhvr>
                                      <p:tavLst>
                                        <p:tav tm="0">
                                          <p:val>
                                            <p:strVal val="#ppt_y+.1"/>
                                          </p:val>
                                        </p:tav>
                                        <p:tav tm="100000">
                                          <p:val>
                                            <p:strVal val="#ppt_y"/>
                                          </p:val>
                                        </p:tav>
                                      </p:tavLst>
                                    </p:anim>
                                  </p:childTnLst>
                                </p:cTn>
                              </p:par>
                            </p:childTnLst>
                          </p:cTn>
                        </p:par>
                        <p:par>
                          <p:cTn id="113" fill="hold">
                            <p:stCondLst>
                              <p:cond delay="3000"/>
                            </p:stCondLst>
                            <p:childTnLst>
                              <p:par>
                                <p:cTn id="114" presetID="42" presetClass="entr" presetSubtype="0" fill="hold" grpId="0" nodeType="afterEffect">
                                  <p:stCondLst>
                                    <p:cond delay="0"/>
                                  </p:stCondLst>
                                  <p:childTnLst>
                                    <p:set>
                                      <p:cBhvr>
                                        <p:cTn id="115" dur="1" fill="hold">
                                          <p:stCondLst>
                                            <p:cond delay="0"/>
                                          </p:stCondLst>
                                        </p:cTn>
                                        <p:tgtEl>
                                          <p:spTgt spid="12310"/>
                                        </p:tgtEl>
                                        <p:attrNameLst>
                                          <p:attrName>style.visibility</p:attrName>
                                        </p:attrNameLst>
                                      </p:cBhvr>
                                      <p:to>
                                        <p:strVal val="visible"/>
                                      </p:to>
                                    </p:set>
                                    <p:animEffect transition="in" filter="fade">
                                      <p:cBhvr>
                                        <p:cTn id="116" dur="1000"/>
                                        <p:tgtEl>
                                          <p:spTgt spid="12310"/>
                                        </p:tgtEl>
                                      </p:cBhvr>
                                    </p:animEffect>
                                    <p:anim calcmode="lin" valueType="num">
                                      <p:cBhvr>
                                        <p:cTn id="117" dur="1000" fill="hold"/>
                                        <p:tgtEl>
                                          <p:spTgt spid="12310"/>
                                        </p:tgtEl>
                                        <p:attrNameLst>
                                          <p:attrName>ppt_x</p:attrName>
                                        </p:attrNameLst>
                                      </p:cBhvr>
                                      <p:tavLst>
                                        <p:tav tm="0">
                                          <p:val>
                                            <p:strVal val="#ppt_x"/>
                                          </p:val>
                                        </p:tav>
                                        <p:tav tm="100000">
                                          <p:val>
                                            <p:strVal val="#ppt_x"/>
                                          </p:val>
                                        </p:tav>
                                      </p:tavLst>
                                    </p:anim>
                                    <p:anim calcmode="lin" valueType="num">
                                      <p:cBhvr>
                                        <p:cTn id="118" dur="1000" fill="hold"/>
                                        <p:tgtEl>
                                          <p:spTgt spid="12310"/>
                                        </p:tgtEl>
                                        <p:attrNameLst>
                                          <p:attrName>ppt_y</p:attrName>
                                        </p:attrNameLst>
                                      </p:cBhvr>
                                      <p:tavLst>
                                        <p:tav tm="0">
                                          <p:val>
                                            <p:strVal val="#ppt_y+.1"/>
                                          </p:val>
                                        </p:tav>
                                        <p:tav tm="100000">
                                          <p:val>
                                            <p:strVal val="#ppt_y"/>
                                          </p:val>
                                        </p:tav>
                                      </p:tavLst>
                                    </p:anim>
                                  </p:childTnLst>
                                </p:cTn>
                              </p:par>
                            </p:childTnLst>
                          </p:cTn>
                        </p:par>
                        <p:par>
                          <p:cTn id="119" fill="hold">
                            <p:stCondLst>
                              <p:cond delay="4000"/>
                            </p:stCondLst>
                            <p:childTnLst>
                              <p:par>
                                <p:cTn id="120" presetID="42" presetClass="entr" presetSubtype="0" fill="hold" grpId="0" nodeType="afterEffect">
                                  <p:stCondLst>
                                    <p:cond delay="0"/>
                                  </p:stCondLst>
                                  <p:childTnLst>
                                    <p:set>
                                      <p:cBhvr>
                                        <p:cTn id="121" dur="1" fill="hold">
                                          <p:stCondLst>
                                            <p:cond delay="0"/>
                                          </p:stCondLst>
                                        </p:cTn>
                                        <p:tgtEl>
                                          <p:spTgt spid="12311"/>
                                        </p:tgtEl>
                                        <p:attrNameLst>
                                          <p:attrName>style.visibility</p:attrName>
                                        </p:attrNameLst>
                                      </p:cBhvr>
                                      <p:to>
                                        <p:strVal val="visible"/>
                                      </p:to>
                                    </p:set>
                                    <p:animEffect transition="in" filter="fade">
                                      <p:cBhvr>
                                        <p:cTn id="122" dur="1000"/>
                                        <p:tgtEl>
                                          <p:spTgt spid="12311"/>
                                        </p:tgtEl>
                                      </p:cBhvr>
                                    </p:animEffect>
                                    <p:anim calcmode="lin" valueType="num">
                                      <p:cBhvr>
                                        <p:cTn id="123" dur="1000" fill="hold"/>
                                        <p:tgtEl>
                                          <p:spTgt spid="12311"/>
                                        </p:tgtEl>
                                        <p:attrNameLst>
                                          <p:attrName>ppt_x</p:attrName>
                                        </p:attrNameLst>
                                      </p:cBhvr>
                                      <p:tavLst>
                                        <p:tav tm="0">
                                          <p:val>
                                            <p:strVal val="#ppt_x"/>
                                          </p:val>
                                        </p:tav>
                                        <p:tav tm="100000">
                                          <p:val>
                                            <p:strVal val="#ppt_x"/>
                                          </p:val>
                                        </p:tav>
                                      </p:tavLst>
                                    </p:anim>
                                    <p:anim calcmode="lin" valueType="num">
                                      <p:cBhvr>
                                        <p:cTn id="124" dur="1000" fill="hold"/>
                                        <p:tgtEl>
                                          <p:spTgt spid="12311"/>
                                        </p:tgtEl>
                                        <p:attrNameLst>
                                          <p:attrName>ppt_y</p:attrName>
                                        </p:attrNameLst>
                                      </p:cBhvr>
                                      <p:tavLst>
                                        <p:tav tm="0">
                                          <p:val>
                                            <p:strVal val="#ppt_y+.1"/>
                                          </p:val>
                                        </p:tav>
                                        <p:tav tm="100000">
                                          <p:val>
                                            <p:strVal val="#ppt_y"/>
                                          </p:val>
                                        </p:tav>
                                      </p:tavLst>
                                    </p:anim>
                                  </p:childTnLst>
                                </p:cTn>
                              </p:par>
                            </p:childTnLst>
                          </p:cTn>
                        </p:par>
                        <p:par>
                          <p:cTn id="125" fill="hold">
                            <p:stCondLst>
                              <p:cond delay="5000"/>
                            </p:stCondLst>
                            <p:childTnLst>
                              <p:par>
                                <p:cTn id="126" presetID="42" presetClass="entr" presetSubtype="0" fill="hold" grpId="0" nodeType="afterEffect">
                                  <p:stCondLst>
                                    <p:cond delay="0"/>
                                  </p:stCondLst>
                                  <p:childTnLst>
                                    <p:set>
                                      <p:cBhvr>
                                        <p:cTn id="127" dur="1" fill="hold">
                                          <p:stCondLst>
                                            <p:cond delay="0"/>
                                          </p:stCondLst>
                                        </p:cTn>
                                        <p:tgtEl>
                                          <p:spTgt spid="12312"/>
                                        </p:tgtEl>
                                        <p:attrNameLst>
                                          <p:attrName>style.visibility</p:attrName>
                                        </p:attrNameLst>
                                      </p:cBhvr>
                                      <p:to>
                                        <p:strVal val="visible"/>
                                      </p:to>
                                    </p:set>
                                    <p:animEffect transition="in" filter="fade">
                                      <p:cBhvr>
                                        <p:cTn id="128" dur="1000"/>
                                        <p:tgtEl>
                                          <p:spTgt spid="12312"/>
                                        </p:tgtEl>
                                      </p:cBhvr>
                                    </p:animEffect>
                                    <p:anim calcmode="lin" valueType="num">
                                      <p:cBhvr>
                                        <p:cTn id="129" dur="1000" fill="hold"/>
                                        <p:tgtEl>
                                          <p:spTgt spid="12312"/>
                                        </p:tgtEl>
                                        <p:attrNameLst>
                                          <p:attrName>ppt_x</p:attrName>
                                        </p:attrNameLst>
                                      </p:cBhvr>
                                      <p:tavLst>
                                        <p:tav tm="0">
                                          <p:val>
                                            <p:strVal val="#ppt_x"/>
                                          </p:val>
                                        </p:tav>
                                        <p:tav tm="100000">
                                          <p:val>
                                            <p:strVal val="#ppt_x"/>
                                          </p:val>
                                        </p:tav>
                                      </p:tavLst>
                                    </p:anim>
                                    <p:anim calcmode="lin" valueType="num">
                                      <p:cBhvr>
                                        <p:cTn id="130" dur="1000" fill="hold"/>
                                        <p:tgtEl>
                                          <p:spTgt spid="12312"/>
                                        </p:tgtEl>
                                        <p:attrNameLst>
                                          <p:attrName>ppt_y</p:attrName>
                                        </p:attrNameLst>
                                      </p:cBhvr>
                                      <p:tavLst>
                                        <p:tav tm="0">
                                          <p:val>
                                            <p:strVal val="#ppt_y+.1"/>
                                          </p:val>
                                        </p:tav>
                                        <p:tav tm="100000">
                                          <p:val>
                                            <p:strVal val="#ppt_y"/>
                                          </p:val>
                                        </p:tav>
                                      </p:tavLst>
                                    </p:anim>
                                  </p:childTnLst>
                                </p:cTn>
                              </p:par>
                            </p:childTnLst>
                          </p:cTn>
                        </p:par>
                        <p:par>
                          <p:cTn id="131" fill="hold">
                            <p:stCondLst>
                              <p:cond delay="6000"/>
                            </p:stCondLst>
                            <p:childTnLst>
                              <p:par>
                                <p:cTn id="132" presetID="42" presetClass="entr" presetSubtype="0" fill="hold" grpId="0" nodeType="afterEffect">
                                  <p:stCondLst>
                                    <p:cond delay="0"/>
                                  </p:stCondLst>
                                  <p:childTnLst>
                                    <p:set>
                                      <p:cBhvr>
                                        <p:cTn id="133" dur="1" fill="hold">
                                          <p:stCondLst>
                                            <p:cond delay="0"/>
                                          </p:stCondLst>
                                        </p:cTn>
                                        <p:tgtEl>
                                          <p:spTgt spid="12313"/>
                                        </p:tgtEl>
                                        <p:attrNameLst>
                                          <p:attrName>style.visibility</p:attrName>
                                        </p:attrNameLst>
                                      </p:cBhvr>
                                      <p:to>
                                        <p:strVal val="visible"/>
                                      </p:to>
                                    </p:set>
                                    <p:animEffect transition="in" filter="fade">
                                      <p:cBhvr>
                                        <p:cTn id="134" dur="1000"/>
                                        <p:tgtEl>
                                          <p:spTgt spid="12313"/>
                                        </p:tgtEl>
                                      </p:cBhvr>
                                    </p:animEffect>
                                    <p:anim calcmode="lin" valueType="num">
                                      <p:cBhvr>
                                        <p:cTn id="135" dur="1000" fill="hold"/>
                                        <p:tgtEl>
                                          <p:spTgt spid="12313"/>
                                        </p:tgtEl>
                                        <p:attrNameLst>
                                          <p:attrName>ppt_x</p:attrName>
                                        </p:attrNameLst>
                                      </p:cBhvr>
                                      <p:tavLst>
                                        <p:tav tm="0">
                                          <p:val>
                                            <p:strVal val="#ppt_x"/>
                                          </p:val>
                                        </p:tav>
                                        <p:tav tm="100000">
                                          <p:val>
                                            <p:strVal val="#ppt_x"/>
                                          </p:val>
                                        </p:tav>
                                      </p:tavLst>
                                    </p:anim>
                                    <p:anim calcmode="lin" valueType="num">
                                      <p:cBhvr>
                                        <p:cTn id="136" dur="1000" fill="hold"/>
                                        <p:tgtEl>
                                          <p:spTgt spid="12313"/>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barn(inVertical)">
                                      <p:cBhvr>
                                        <p:cTn id="1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295" grpId="0" animBg="1"/>
      <p:bldP spid="12296" grpId="0" animBg="1"/>
      <p:bldP spid="12297" grpId="0" animBg="1"/>
      <p:bldP spid="12298" grpId="0" animBg="1"/>
      <p:bldP spid="12299" grpId="0" animBg="1"/>
      <p:bldP spid="12300" grpId="0" animBg="1"/>
      <p:bldP spid="12301" grpId="0" animBg="1"/>
      <p:bldP spid="12302" grpId="0" animBg="1"/>
      <p:bldP spid="12303" grpId="0" animBg="1"/>
      <p:bldP spid="12304" grpId="0" animBg="1"/>
      <p:bldP spid="12305" grpId="0" animBg="1"/>
      <p:bldP spid="12306" grpId="0" animBg="1"/>
      <p:bldP spid="12307" grpId="0" animBg="1"/>
      <p:bldP spid="12308" grpId="0" animBg="1"/>
      <p:bldP spid="12309" grpId="0" animBg="1"/>
      <p:bldP spid="12310" grpId="0" animBg="1"/>
      <p:bldP spid="12311" grpId="0" animBg="1"/>
      <p:bldP spid="12312" grpId="0" animBg="1"/>
      <p:bldP spid="1231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46922030"/>
              </p:ext>
            </p:extLst>
          </p:nvPr>
        </p:nvGraphicFramePr>
        <p:xfrm>
          <a:off x="838200" y="1257300"/>
          <a:ext cx="7620000" cy="3962400"/>
        </p:xfrm>
        <a:graphic>
          <a:graphicData uri="http://schemas.openxmlformats.org/drawingml/2006/table">
            <a:tbl>
              <a:tblPr firstRow="1" bandRow="1">
                <a:tableStyleId>{21E4AEA4-8DFA-4A89-87EB-49C32662AFE0}</a:tableStyleId>
              </a:tblPr>
              <a:tblGrid>
                <a:gridCol w="3810000"/>
                <a:gridCol w="3810000"/>
              </a:tblGrid>
              <a:tr h="609600">
                <a:tc>
                  <a:txBody>
                    <a:bodyPr/>
                    <a:lstStyle/>
                    <a:p>
                      <a:pPr algn="ctr"/>
                      <a:r>
                        <a:rPr lang="en-US" dirty="0" smtClean="0"/>
                        <a:t>Các</a:t>
                      </a:r>
                      <a:r>
                        <a:rPr lang="en-US" baseline="0" dirty="0" smtClean="0"/>
                        <a:t> thành ngữ, tục ngữ</a:t>
                      </a:r>
                      <a:endParaRPr lang="en-US" dirty="0"/>
                    </a:p>
                  </a:txBody>
                  <a:tcPr anchor="ctr"/>
                </a:tc>
                <a:tc>
                  <a:txBody>
                    <a:bodyPr/>
                    <a:lstStyle/>
                    <a:p>
                      <a:pPr algn="ctr"/>
                      <a:r>
                        <a:rPr lang="en-US" dirty="0" smtClean="0"/>
                        <a:t>Phẩm</a:t>
                      </a:r>
                      <a:r>
                        <a:rPr lang="en-US" baseline="0" dirty="0" smtClean="0"/>
                        <a:t> chất của người Việt Nam</a:t>
                      </a:r>
                      <a:endParaRPr lang="en-US" dirty="0"/>
                    </a:p>
                  </a:txBody>
                  <a:tcPr anchor="ctr"/>
                </a:tc>
              </a:tr>
              <a:tr h="609600">
                <a:tc>
                  <a:txBody>
                    <a:bodyPr/>
                    <a:lstStyle/>
                    <a:p>
                      <a:r>
                        <a:rPr lang="en-US" sz="2000" dirty="0" smtClean="0"/>
                        <a:t>a)</a:t>
                      </a:r>
                      <a:r>
                        <a:rPr lang="en-US" sz="2000" baseline="0" dirty="0" smtClean="0"/>
                        <a:t> Chịu thương chịu khó.</a:t>
                      </a:r>
                      <a:endParaRPr lang="en-US" sz="2000" dirty="0"/>
                    </a:p>
                  </a:txBody>
                  <a:tcPr anchor="ctr"/>
                </a:tc>
                <a:tc>
                  <a:txBody>
                    <a:bodyPr/>
                    <a:lstStyle/>
                    <a:p>
                      <a:pPr algn="just"/>
                      <a:endParaRPr lang="en-US" dirty="0"/>
                    </a:p>
                  </a:txBody>
                  <a:tcPr/>
                </a:tc>
              </a:tr>
              <a:tr h="609600">
                <a:tc>
                  <a:txBody>
                    <a:bodyPr/>
                    <a:lstStyle/>
                    <a:p>
                      <a:r>
                        <a:rPr lang="en-US" sz="2000" dirty="0" smtClean="0"/>
                        <a:t>b) Dám</a:t>
                      </a:r>
                      <a:r>
                        <a:rPr lang="en-US" sz="2000" baseline="0" dirty="0" smtClean="0"/>
                        <a:t> nghĩ dám làm.</a:t>
                      </a:r>
                      <a:endParaRPr lang="en-US" sz="2000" dirty="0"/>
                    </a:p>
                  </a:txBody>
                  <a:tcPr anchor="ctr"/>
                </a:tc>
                <a:tc>
                  <a:txBody>
                    <a:bodyPr/>
                    <a:lstStyle/>
                    <a:p>
                      <a:pPr algn="just"/>
                      <a:endParaRPr lang="en-US" dirty="0" smtClean="0"/>
                    </a:p>
                    <a:p>
                      <a:pPr algn="just"/>
                      <a:endParaRPr lang="en-US" dirty="0" smtClean="0"/>
                    </a:p>
                    <a:p>
                      <a:pPr algn="just"/>
                      <a:endParaRPr lang="en-US" dirty="0"/>
                    </a:p>
                  </a:txBody>
                  <a:tcPr/>
                </a:tc>
              </a:tr>
              <a:tr h="609600">
                <a:tc>
                  <a:txBody>
                    <a:bodyPr/>
                    <a:lstStyle/>
                    <a:p>
                      <a:r>
                        <a:rPr lang="en-US" sz="2000" dirty="0" smtClean="0"/>
                        <a:t>c) Muôn</a:t>
                      </a:r>
                      <a:r>
                        <a:rPr lang="en-US" sz="2000" baseline="0" dirty="0" smtClean="0"/>
                        <a:t> người như một.</a:t>
                      </a:r>
                      <a:endParaRPr lang="en-US" sz="2000" dirty="0"/>
                    </a:p>
                  </a:txBody>
                  <a:tcPr anchor="ctr"/>
                </a:tc>
                <a:tc>
                  <a:txBody>
                    <a:bodyPr/>
                    <a:lstStyle/>
                    <a:p>
                      <a:pPr algn="just"/>
                      <a:endParaRPr lang="en-US" dirty="0"/>
                    </a:p>
                  </a:txBody>
                  <a:tcPr/>
                </a:tc>
              </a:tr>
              <a:tr h="609600">
                <a:tc>
                  <a:txBody>
                    <a:bodyPr/>
                    <a:lstStyle/>
                    <a:p>
                      <a:r>
                        <a:rPr lang="en-US" sz="2000" dirty="0" smtClean="0"/>
                        <a:t>d) Trọng</a:t>
                      </a:r>
                      <a:r>
                        <a:rPr lang="en-US" sz="2000" baseline="0" dirty="0" smtClean="0"/>
                        <a:t> nghĩa khinh tài.</a:t>
                      </a:r>
                      <a:endParaRPr lang="en-US" sz="2000" dirty="0"/>
                    </a:p>
                  </a:txBody>
                  <a:tcPr anchor="ctr"/>
                </a:tc>
                <a:tc>
                  <a:txBody>
                    <a:bodyPr/>
                    <a:lstStyle/>
                    <a:p>
                      <a:pPr algn="just"/>
                      <a:endParaRPr lang="en-US" dirty="0"/>
                    </a:p>
                  </a:txBody>
                  <a:tcPr/>
                </a:tc>
              </a:tr>
              <a:tr h="609600">
                <a:tc>
                  <a:txBody>
                    <a:bodyPr/>
                    <a:lstStyle/>
                    <a:p>
                      <a:r>
                        <a:rPr lang="en-US" sz="2000" dirty="0" smtClean="0"/>
                        <a:t>e) Uống</a:t>
                      </a:r>
                      <a:r>
                        <a:rPr lang="en-US" sz="2000" baseline="0" dirty="0" smtClean="0"/>
                        <a:t> nước nhớ nguồn.</a:t>
                      </a:r>
                      <a:endParaRPr lang="en-US" sz="2000" dirty="0"/>
                    </a:p>
                  </a:txBody>
                  <a:tcPr anchor="ctr"/>
                </a:tc>
                <a:tc>
                  <a:txBody>
                    <a:bodyPr/>
                    <a:lstStyle/>
                    <a:p>
                      <a:pPr algn="just"/>
                      <a:endParaRPr lang="en-US" dirty="0"/>
                    </a:p>
                  </a:txBody>
                  <a:tcPr/>
                </a:tc>
              </a:tr>
            </a:tbl>
          </a:graphicData>
        </a:graphic>
      </p:graphicFrame>
      <p:sp>
        <p:nvSpPr>
          <p:cNvPr id="7" name="TextBox 6"/>
          <p:cNvSpPr txBox="1"/>
          <p:nvPr/>
        </p:nvSpPr>
        <p:spPr>
          <a:xfrm>
            <a:off x="4694464" y="3354169"/>
            <a:ext cx="3733800" cy="646331"/>
          </a:xfrm>
          <a:prstGeom prst="rect">
            <a:avLst/>
          </a:prstGeom>
          <a:noFill/>
        </p:spPr>
        <p:txBody>
          <a:bodyPr wrap="square" rtlCol="0">
            <a:spAutoFit/>
          </a:bodyPr>
          <a:lstStyle/>
          <a:p>
            <a:pPr lvl="0" algn="just"/>
            <a:r>
              <a:rPr lang="en-US" dirty="0">
                <a:solidFill>
                  <a:prstClr val="black"/>
                </a:solidFill>
              </a:rPr>
              <a:t>Cần cù, chăm chỉ, chịu đựng gian khổ, khó khăn, không ngại khó, ngại khổ.</a:t>
            </a:r>
          </a:p>
        </p:txBody>
      </p:sp>
      <p:sp>
        <p:nvSpPr>
          <p:cNvPr id="8" name="TextBox 7"/>
          <p:cNvSpPr txBox="1"/>
          <p:nvPr/>
        </p:nvSpPr>
        <p:spPr>
          <a:xfrm>
            <a:off x="4648200" y="2476500"/>
            <a:ext cx="3810000" cy="923330"/>
          </a:xfrm>
          <a:prstGeom prst="rect">
            <a:avLst/>
          </a:prstGeom>
          <a:noFill/>
        </p:spPr>
        <p:txBody>
          <a:bodyPr wrap="square" rtlCol="0">
            <a:spAutoFit/>
          </a:bodyPr>
          <a:lstStyle/>
          <a:p>
            <a:pPr lvl="0" algn="just"/>
            <a:r>
              <a:rPr lang="en-US" dirty="0">
                <a:solidFill>
                  <a:prstClr val="black"/>
                </a:solidFill>
              </a:rPr>
              <a:t>Mạnh dạn, táo bạo, có nhiều sáng kiến trong công việc và dám thực hiện sáng kiến đó. </a:t>
            </a:r>
          </a:p>
        </p:txBody>
      </p:sp>
      <p:sp>
        <p:nvSpPr>
          <p:cNvPr id="9" name="TextBox 8"/>
          <p:cNvSpPr txBox="1"/>
          <p:nvPr/>
        </p:nvSpPr>
        <p:spPr>
          <a:xfrm>
            <a:off x="4686300" y="1830169"/>
            <a:ext cx="3810000" cy="646331"/>
          </a:xfrm>
          <a:prstGeom prst="rect">
            <a:avLst/>
          </a:prstGeom>
          <a:noFill/>
        </p:spPr>
        <p:txBody>
          <a:bodyPr wrap="square" rtlCol="0">
            <a:spAutoFit/>
          </a:bodyPr>
          <a:lstStyle/>
          <a:p>
            <a:pPr lvl="0" algn="just"/>
            <a:r>
              <a:rPr lang="en-US" dirty="0">
                <a:solidFill>
                  <a:prstClr val="black"/>
                </a:solidFill>
              </a:rPr>
              <a:t>Đoàn kết, thống nhất trong ý trí và hành động. </a:t>
            </a:r>
          </a:p>
        </p:txBody>
      </p:sp>
      <p:sp>
        <p:nvSpPr>
          <p:cNvPr id="10" name="TextBox 9"/>
          <p:cNvSpPr txBox="1"/>
          <p:nvPr/>
        </p:nvSpPr>
        <p:spPr>
          <a:xfrm>
            <a:off x="4694464" y="4606010"/>
            <a:ext cx="3810000" cy="646331"/>
          </a:xfrm>
          <a:prstGeom prst="rect">
            <a:avLst/>
          </a:prstGeom>
          <a:noFill/>
        </p:spPr>
        <p:txBody>
          <a:bodyPr wrap="square" rtlCol="0">
            <a:spAutoFit/>
          </a:bodyPr>
          <a:lstStyle/>
          <a:p>
            <a:pPr lvl="0" algn="just"/>
            <a:r>
              <a:rPr lang="en-US" dirty="0">
                <a:solidFill>
                  <a:prstClr val="black"/>
                </a:solidFill>
              </a:rPr>
              <a:t>Coi trọng tình cảm, đạo lí, coi nhẹ tiền bạc.</a:t>
            </a:r>
          </a:p>
        </p:txBody>
      </p:sp>
      <p:sp>
        <p:nvSpPr>
          <p:cNvPr id="11" name="TextBox 10"/>
          <p:cNvSpPr txBox="1"/>
          <p:nvPr/>
        </p:nvSpPr>
        <p:spPr>
          <a:xfrm>
            <a:off x="4656364" y="3985524"/>
            <a:ext cx="3810000" cy="646331"/>
          </a:xfrm>
          <a:prstGeom prst="rect">
            <a:avLst/>
          </a:prstGeom>
          <a:noFill/>
        </p:spPr>
        <p:txBody>
          <a:bodyPr wrap="square" rtlCol="0">
            <a:spAutoFit/>
          </a:bodyPr>
          <a:lstStyle/>
          <a:p>
            <a:pPr lvl="0" algn="just"/>
            <a:r>
              <a:rPr lang="en-US" dirty="0">
                <a:solidFill>
                  <a:prstClr val="black"/>
                </a:solidFill>
              </a:rPr>
              <a:t>Luôn biết ơn người đã đem lại những điều tốt đẹp cho mình. </a:t>
            </a:r>
          </a:p>
        </p:txBody>
      </p:sp>
      <p:cxnSp>
        <p:nvCxnSpPr>
          <p:cNvPr id="12" name="Straight Arrow Connector 11"/>
          <p:cNvCxnSpPr/>
          <p:nvPr/>
        </p:nvCxnSpPr>
        <p:spPr>
          <a:xfrm>
            <a:off x="3581400" y="2158777"/>
            <a:ext cx="1066800" cy="15185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3352800" y="2792853"/>
            <a:ext cx="1295400" cy="1453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3581400" y="2158777"/>
            <a:ext cx="1066800" cy="14947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3467100" y="4219583"/>
            <a:ext cx="1181100" cy="7592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endCxn id="11" idx="1"/>
          </p:cNvCxnSpPr>
          <p:nvPr/>
        </p:nvCxnSpPr>
        <p:spPr>
          <a:xfrm flipV="1">
            <a:off x="3581400" y="4308690"/>
            <a:ext cx="1074964" cy="6204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Rectangle 23"/>
          <p:cNvSpPr/>
          <p:nvPr/>
        </p:nvSpPr>
        <p:spPr>
          <a:xfrm>
            <a:off x="3005118" y="247650"/>
            <a:ext cx="370048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 CHƠI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379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1828800" y="2019300"/>
            <a:ext cx="5791200" cy="1107996"/>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6600" dirty="0" smtClean="0">
                <a:latin typeface="Times New Roman" pitchFamily="18" charset="0"/>
                <a:cs typeface="Times New Roman" pitchFamily="18" charset="0"/>
              </a:rPr>
              <a:t>I. KHỞI ĐỘNG</a:t>
            </a:r>
            <a:endParaRPr lang="en-US" sz="6600" dirty="0">
              <a:latin typeface="Times New Roman" pitchFamily="18" charset="0"/>
              <a:cs typeface="Times New Roman" pitchFamily="18" charset="0"/>
            </a:endParaRPr>
          </a:p>
        </p:txBody>
      </p:sp>
    </p:spTree>
    <p:extLst>
      <p:ext uri="{BB962C8B-B14F-4D97-AF65-F5344CB8AC3E}">
        <p14:creationId xmlns:p14="http://schemas.microsoft.com/office/powerpoint/2010/main" val="42483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hà máy dệt Nam Định ngày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000"/>
            <a:ext cx="45720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Việc làm lắp ráp linh kiện điện tử thu nhập cao cho lao động phổ t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270"/>
            <a:ext cx="42672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67000"/>
            <a:ext cx="438912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Tả bác thợ xây, công nhân xây dựng đang xây nhà công trình ngắn gọn | VFO.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555875"/>
            <a:ext cx="421259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3718560" y="2233428"/>
            <a:ext cx="1950720" cy="50590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Công </a:t>
            </a:r>
            <a:r>
              <a:rPr lang="en-US" sz="2800" dirty="0" smtClean="0"/>
              <a:t>nhân</a:t>
            </a:r>
            <a:endParaRPr lang="en-US" sz="2800" dirty="0"/>
          </a:p>
        </p:txBody>
      </p:sp>
    </p:spTree>
    <p:extLst>
      <p:ext uri="{BB962C8B-B14F-4D97-AF65-F5344CB8AC3E}">
        <p14:creationId xmlns:p14="http://schemas.microsoft.com/office/powerpoint/2010/main" val="157111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arn(inVertical)">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arn(inVertical)">
                                      <p:cBhvr>
                                        <p:cTn id="17" dur="500"/>
                                        <p:tgtEl>
                                          <p:spTgt spid="1126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barn(inVertical)">
                                      <p:cBhvr>
                                        <p:cTn id="22" dur="5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barn(inVertical)">
                                      <p:cBhvr>
                                        <p:cTn id="2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13"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 y="181240"/>
            <a:ext cx="440817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bwMode="auto">
          <a:xfrm>
            <a:off x="1752600" y="5129999"/>
            <a:ext cx="1664971"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en-US" sz="3200" b="1" noProof="1">
                <a:solidFill>
                  <a:srgbClr val="000000"/>
                </a:solidFill>
                <a:latin typeface="Times New Roman" pitchFamily="18" charset="0"/>
                <a:cs typeface="Times New Roman" pitchFamily="18" charset="0"/>
              </a:rPr>
              <a:t>Đại úy</a:t>
            </a:r>
          </a:p>
        </p:txBody>
      </p:sp>
      <p:pic>
        <p:nvPicPr>
          <p:cNvPr id="12292" name="Picture 8" descr="trung s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991" y="114300"/>
            <a:ext cx="4249420" cy="492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6019800" y="5127543"/>
            <a:ext cx="2057400" cy="5847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defRPr/>
            </a:pPr>
            <a:r>
              <a:rPr sz="3200" b="1" noProof="1">
                <a:solidFill>
                  <a:srgbClr val="000000"/>
                </a:solidFill>
                <a:latin typeface="Times New Roman" panose="02020603050405020304" pitchFamily="18" charset="0"/>
                <a:cs typeface="Times New Roman" panose="02020603050405020304" pitchFamily="18" charset="0"/>
              </a:rPr>
              <a:t>Trung sĩ</a:t>
            </a:r>
            <a:endParaRPr sz="3200" b="1" noProof="1">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736315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rc_mi" descr="3296975720130416080212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47210" cy="236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thợ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17322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p:cNvSpPr txBox="1">
            <a:spLocks noChangeArrowheads="1"/>
          </p:cNvSpPr>
          <p:nvPr/>
        </p:nvSpPr>
        <p:spPr bwMode="auto">
          <a:xfrm>
            <a:off x="1132840" y="2396331"/>
            <a:ext cx="2829560" cy="3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2000" b="1" dirty="0">
                <a:solidFill>
                  <a:srgbClr val="0000FF"/>
                </a:solidFill>
                <a:latin typeface="Times New Roman" pitchFamily="18" charset="0"/>
              </a:rPr>
              <a:t>Thợ cơ </a:t>
            </a:r>
            <a:r>
              <a:rPr lang="en-US" altLang="zh-CN" sz="2000" b="1" dirty="0" smtClean="0">
                <a:solidFill>
                  <a:srgbClr val="0000FF"/>
                </a:solidFill>
                <a:latin typeface="Times New Roman" pitchFamily="18" charset="0"/>
              </a:rPr>
              <a:t>khí</a:t>
            </a:r>
            <a:endParaRPr lang="en-US" altLang="zh-CN" sz="2000" b="1" dirty="0">
              <a:solidFill>
                <a:srgbClr val="0000FF"/>
              </a:solidFill>
              <a:latin typeface="Times New Roman" pitchFamily="18" charset="0"/>
              <a:cs typeface="Times New Roman" pitchFamily="18" charset="0"/>
            </a:endParaRPr>
          </a:p>
        </p:txBody>
      </p:sp>
      <p:pic>
        <p:nvPicPr>
          <p:cNvPr id="13317" name="Picture 14" descr="thợ cấ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4001"/>
            <a:ext cx="4410710" cy="226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descr="D:\boi duong hs gioi\toan\Downloads\tho c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94000"/>
            <a:ext cx="4157980" cy="227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9"/>
          <p:cNvSpPr txBox="1">
            <a:spLocks noChangeArrowheads="1"/>
          </p:cNvSpPr>
          <p:nvPr/>
        </p:nvSpPr>
        <p:spPr bwMode="auto">
          <a:xfrm>
            <a:off x="269240" y="5028407"/>
            <a:ext cx="3693160" cy="4289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2300" b="1" dirty="0">
                <a:solidFill>
                  <a:srgbClr val="0000FF"/>
                </a:solidFill>
                <a:latin typeface="Times New Roman" pitchFamily="18" charset="0"/>
              </a:rPr>
              <a:t>Thợ </a:t>
            </a:r>
            <a:r>
              <a:rPr lang="en-US" altLang="zh-CN" sz="2300" b="1" dirty="0" smtClean="0">
                <a:solidFill>
                  <a:srgbClr val="0000FF"/>
                </a:solidFill>
                <a:latin typeface="Times New Roman" pitchFamily="18" charset="0"/>
              </a:rPr>
              <a:t>cấy</a:t>
            </a:r>
            <a:endParaRPr lang="en-US" altLang="zh-CN" sz="2300" b="1" dirty="0">
              <a:solidFill>
                <a:srgbClr val="0000FF"/>
              </a:solidFill>
              <a:latin typeface="Times New Roman" pitchFamily="18" charset="0"/>
              <a:cs typeface="Times New Roman" pitchFamily="18" charset="0"/>
            </a:endParaRPr>
          </a:p>
        </p:txBody>
      </p:sp>
      <p:sp>
        <p:nvSpPr>
          <p:cNvPr id="8" name="Text Box 6"/>
          <p:cNvSpPr txBox="1">
            <a:spLocks noChangeArrowheads="1"/>
          </p:cNvSpPr>
          <p:nvPr/>
        </p:nvSpPr>
        <p:spPr bwMode="auto">
          <a:xfrm>
            <a:off x="5312410" y="2433955"/>
            <a:ext cx="2829560" cy="3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2000" b="1" dirty="0" smtClean="0">
                <a:solidFill>
                  <a:srgbClr val="0000FF"/>
                </a:solidFill>
                <a:latin typeface="Times New Roman" pitchFamily="18" charset="0"/>
              </a:rPr>
              <a:t>Thợ </a:t>
            </a:r>
            <a:r>
              <a:rPr lang="en-US" altLang="zh-CN" sz="2000" b="1" dirty="0">
                <a:solidFill>
                  <a:srgbClr val="0000FF"/>
                </a:solidFill>
                <a:latin typeface="Times New Roman" pitchFamily="18" charset="0"/>
              </a:rPr>
              <a:t>điện</a:t>
            </a:r>
            <a:endParaRPr lang="en-US" altLang="zh-CN" sz="2000" b="1" dirty="0">
              <a:solidFill>
                <a:srgbClr val="0000FF"/>
              </a:solidFill>
              <a:latin typeface="Times New Roman" pitchFamily="18" charset="0"/>
              <a:cs typeface="Times New Roman" pitchFamily="18" charset="0"/>
            </a:endParaRPr>
          </a:p>
        </p:txBody>
      </p:sp>
      <p:sp>
        <p:nvSpPr>
          <p:cNvPr id="9" name="Text Box 9"/>
          <p:cNvSpPr txBox="1">
            <a:spLocks noChangeArrowheads="1"/>
          </p:cNvSpPr>
          <p:nvPr/>
        </p:nvSpPr>
        <p:spPr bwMode="auto">
          <a:xfrm>
            <a:off x="4572000" y="5073122"/>
            <a:ext cx="3693160" cy="4289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2300" b="1" dirty="0">
                <a:solidFill>
                  <a:srgbClr val="0000FF"/>
                </a:solidFill>
                <a:latin typeface="Times New Roman" pitchFamily="18" charset="0"/>
              </a:rPr>
              <a:t>Thợ </a:t>
            </a:r>
            <a:r>
              <a:rPr lang="en-US" altLang="zh-CN" sz="2300" b="1" dirty="0" smtClean="0">
                <a:solidFill>
                  <a:srgbClr val="0000FF"/>
                </a:solidFill>
                <a:latin typeface="Times New Roman" pitchFamily="18" charset="0"/>
              </a:rPr>
              <a:t>cấy</a:t>
            </a:r>
            <a:endParaRPr lang="en-US" altLang="zh-CN" sz="23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54192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arn(inVertic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arn(inVertical)">
                                      <p:cBhvr>
                                        <p:cTn id="17" dur="500"/>
                                        <p:tgtEl>
                                          <p:spTgt spid="133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barn(inVertical)">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barn(inVertical)">
                                      <p:cBhvr>
                                        <p:cTn id="27" dur="500"/>
                                        <p:tgtEl>
                                          <p:spTgt spid="133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319"/>
                                        </p:tgtEl>
                                        <p:attrNameLst>
                                          <p:attrName>style.visibility</p:attrName>
                                        </p:attrNameLst>
                                      </p:cBhvr>
                                      <p:to>
                                        <p:strVal val="visible"/>
                                      </p:to>
                                    </p:set>
                                    <p:animEffect transition="in" filter="barn(inVertical)">
                                      <p:cBhvr>
                                        <p:cTn id="37" dur="500"/>
                                        <p:tgtEl>
                                          <p:spTgt spid="133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9"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0" y="0"/>
            <a:ext cx="4267200" cy="5428814"/>
            <a:chOff x="0" y="0"/>
            <a:chExt cx="6720" cy="5539"/>
          </a:xfrm>
        </p:grpSpPr>
        <p:pic>
          <p:nvPicPr>
            <p:cNvPr id="14341" name="Picture 6" descr="bac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2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7"/>
            <p:cNvSpPr txBox="1">
              <a:spLocks noChangeArrowheads="1"/>
            </p:cNvSpPr>
            <p:nvPr/>
          </p:nvSpPr>
          <p:spPr bwMode="auto">
            <a:xfrm>
              <a:off x="1535" y="5162"/>
              <a:ext cx="3025"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en-US"/>
            </a:p>
          </p:txBody>
        </p:sp>
      </p:grpSp>
      <p:pic>
        <p:nvPicPr>
          <p:cNvPr id="14339" name="Picture 1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724400" cy="486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269240" y="5028407"/>
            <a:ext cx="3845560" cy="4289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4295" tIns="37148" rIns="74295" bIns="3714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zh-CN" sz="2300" b="1" dirty="0">
                <a:solidFill>
                  <a:srgbClr val="0000FF"/>
                </a:solidFill>
                <a:latin typeface="Times New Roman" pitchFamily="18" charset="0"/>
              </a:rPr>
              <a:t>Bác </a:t>
            </a:r>
            <a:r>
              <a:rPr lang="en-US" altLang="zh-CN" sz="2300" b="1" dirty="0" smtClean="0">
                <a:solidFill>
                  <a:srgbClr val="0000FF"/>
                </a:solidFill>
                <a:latin typeface="Times New Roman" pitchFamily="18" charset="0"/>
              </a:rPr>
              <a:t>sĩ</a:t>
            </a:r>
            <a:endParaRPr lang="en-US" altLang="zh-CN" sz="2300" b="1" dirty="0">
              <a:solidFill>
                <a:srgbClr val="0000FF"/>
              </a:solidFill>
              <a:latin typeface="Times New Roman" pitchFamily="18" charset="0"/>
              <a:cs typeface="Times New Roman" pitchFamily="18" charset="0"/>
            </a:endParaRPr>
          </a:p>
        </p:txBody>
      </p:sp>
      <p:sp>
        <p:nvSpPr>
          <p:cNvPr id="2" name="Rectangle 1"/>
          <p:cNvSpPr/>
          <p:nvPr/>
        </p:nvSpPr>
        <p:spPr>
          <a:xfrm>
            <a:off x="6553200" y="4925824"/>
            <a:ext cx="934871" cy="446276"/>
          </a:xfrm>
          <a:prstGeom prst="rect">
            <a:avLst/>
          </a:prstGeom>
        </p:spPr>
        <p:txBody>
          <a:bodyPr wrap="none">
            <a:spAutoFit/>
          </a:bodyPr>
          <a:lstStyle/>
          <a:p>
            <a:r>
              <a:rPr lang="en-US" altLang="zh-CN" sz="2300" b="1" dirty="0">
                <a:solidFill>
                  <a:srgbClr val="0000FF"/>
                </a:solidFill>
                <a:latin typeface="Times New Roman" pitchFamily="18" charset="0"/>
              </a:rPr>
              <a:t>Kĩ sư </a:t>
            </a:r>
            <a:endParaRPr lang="en-US" dirty="0"/>
          </a:p>
        </p:txBody>
      </p:sp>
    </p:spTree>
    <p:extLst>
      <p:ext uri="{BB962C8B-B14F-4D97-AF65-F5344CB8AC3E}">
        <p14:creationId xmlns:p14="http://schemas.microsoft.com/office/powerpoint/2010/main" val="1876267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arn(inVertical)">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barn(inVertical)">
                                      <p:cBhvr>
                                        <p:cTn id="17" dur="5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1946910" y="317500"/>
            <a:ext cx="3825240" cy="899583"/>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eaLnBrk="1" hangingPunct="1">
              <a:defRPr/>
            </a:pPr>
            <a:r>
              <a:rPr lang="en-US" sz="4400" noProof="1">
                <a:solidFill>
                  <a:srgbClr val="0000FF"/>
                </a:solidFill>
                <a:latin typeface="Times New Roman" panose="02020603050405020304" pitchFamily="18" charset="0"/>
                <a:cs typeface="Times New Roman" panose="02020603050405020304" pitchFamily="18" charset="0"/>
              </a:rPr>
              <a:t>Nhân dân: </a:t>
            </a:r>
          </a:p>
        </p:txBody>
      </p:sp>
      <p:sp>
        <p:nvSpPr>
          <p:cNvPr id="3" name="Horizontal Scroll 2"/>
          <p:cNvSpPr/>
          <p:nvPr/>
        </p:nvSpPr>
        <p:spPr>
          <a:xfrm>
            <a:off x="1341120" y="1524000"/>
            <a:ext cx="6583680" cy="2455333"/>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eaLnBrk="1" hangingPunct="1">
              <a:defRPr/>
            </a:pPr>
            <a:r>
              <a:rPr lang="en-US" altLang="zh-CN" sz="3300" dirty="0">
                <a:solidFill>
                  <a:srgbClr val="0000FF"/>
                </a:solidFill>
                <a:latin typeface="Times New Roman" panose="02020603050405020304" pitchFamily="18" charset="0"/>
              </a:rPr>
              <a:t>Là người dân đang sinh sống, học tập và lao động trên một đất nước, một khu vực.</a:t>
            </a:r>
          </a:p>
        </p:txBody>
      </p:sp>
    </p:spTree>
    <p:extLst>
      <p:ext uri="{BB962C8B-B14F-4D97-AF65-F5344CB8AC3E}">
        <p14:creationId xmlns:p14="http://schemas.microsoft.com/office/powerpoint/2010/main" val="44680931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952500"/>
          </a:xfrm>
        </p:spPr>
        <p:style>
          <a:lnRef idx="2">
            <a:schemeClr val="accent2"/>
          </a:lnRef>
          <a:fillRef idx="1">
            <a:schemeClr val="lt1"/>
          </a:fillRef>
          <a:effectRef idx="0">
            <a:schemeClr val="accent2"/>
          </a:effectRef>
          <a:fontRef idx="minor">
            <a:schemeClr val="dk1"/>
          </a:fontRef>
        </p:style>
        <p:txBody>
          <a:bodyPr>
            <a:norm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LUYỆN TỪ VÀ CÂU</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Title 1"/>
          <p:cNvSpPr txBox="1">
            <a:spLocks/>
          </p:cNvSpPr>
          <p:nvPr/>
        </p:nvSpPr>
        <p:spPr>
          <a:xfrm>
            <a:off x="457200" y="2743200"/>
            <a:ext cx="8229600" cy="9525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Mở rộng vốn từ: Nhân dân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5845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534769"/>
            <a:ext cx="8534400" cy="646331"/>
          </a:xfrm>
          <a:prstGeom prst="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600" dirty="0">
                <a:latin typeface="Times New Roman" pitchFamily="18" charset="0"/>
                <a:cs typeface="Times New Roman" pitchFamily="18" charset="0"/>
              </a:rPr>
              <a:t>Bài 1: xếp các từ ngữ vào nhóm thích hợp. </a:t>
            </a:r>
          </a:p>
        </p:txBody>
      </p:sp>
      <p:graphicFrame>
        <p:nvGraphicFramePr>
          <p:cNvPr id="7" name="Table 6"/>
          <p:cNvGraphicFramePr>
            <a:graphicFrameLocks noGrp="1"/>
          </p:cNvGraphicFramePr>
          <p:nvPr>
            <p:extLst>
              <p:ext uri="{D42A27DB-BD31-4B8C-83A1-F6EECF244321}">
                <p14:modId xmlns:p14="http://schemas.microsoft.com/office/powerpoint/2010/main" val="1202623195"/>
              </p:ext>
            </p:extLst>
          </p:nvPr>
        </p:nvGraphicFramePr>
        <p:xfrm>
          <a:off x="381000" y="1720548"/>
          <a:ext cx="2743200" cy="736600"/>
        </p:xfrm>
        <a:graphic>
          <a:graphicData uri="http://schemas.openxmlformats.org/drawingml/2006/table">
            <a:tbl>
              <a:tblPr firstRow="1" bandRow="1">
                <a:tableStyleId>{5C22544A-7EE6-4342-B048-85BDC9FD1C3A}</a:tableStyleId>
              </a:tblPr>
              <a:tblGrid>
                <a:gridCol w="2743200"/>
              </a:tblGrid>
              <a:tr h="365760">
                <a:tc>
                  <a:txBody>
                    <a:bodyPr/>
                    <a:lstStyle/>
                    <a:p>
                      <a:pPr algn="ctr"/>
                      <a:r>
                        <a:rPr lang="en-US" dirty="0" smtClean="0"/>
                        <a:t>CÔNG</a:t>
                      </a:r>
                      <a:r>
                        <a:rPr lang="en-US" baseline="0" dirty="0" smtClean="0"/>
                        <a:t> NHÂN</a:t>
                      </a:r>
                      <a:endParaRPr lang="en-US" dirty="0"/>
                    </a:p>
                  </a:txBody>
                  <a:tcPr/>
                </a:tc>
              </a:tr>
              <a:tr h="370840">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37616764"/>
              </p:ext>
            </p:extLst>
          </p:nvPr>
        </p:nvGraphicFramePr>
        <p:xfrm>
          <a:off x="3276600" y="1728712"/>
          <a:ext cx="2743200" cy="736600"/>
        </p:xfrm>
        <a:graphic>
          <a:graphicData uri="http://schemas.openxmlformats.org/drawingml/2006/table">
            <a:tbl>
              <a:tblPr firstRow="1" bandRow="1">
                <a:tableStyleId>{21E4AEA4-8DFA-4A89-87EB-49C32662AFE0}</a:tableStyleId>
              </a:tblPr>
              <a:tblGrid>
                <a:gridCol w="2743200"/>
              </a:tblGrid>
              <a:tr h="289560">
                <a:tc>
                  <a:txBody>
                    <a:bodyPr/>
                    <a:lstStyle/>
                    <a:p>
                      <a:pPr algn="ctr"/>
                      <a:r>
                        <a:rPr lang="en-US" baseline="0" dirty="0" smtClean="0"/>
                        <a:t>NÔNG DÂN</a:t>
                      </a:r>
                      <a:endParaRPr lang="en-US" dirty="0"/>
                    </a:p>
                  </a:txBody>
                  <a:tcPr/>
                </a:tc>
              </a:tr>
              <a:tr h="370840">
                <a:tc>
                  <a:txBody>
                    <a:bodyPr/>
                    <a:lstStyle/>
                    <a:p>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7093957"/>
              </p:ext>
            </p:extLst>
          </p:nvPr>
        </p:nvGraphicFramePr>
        <p:xfrm>
          <a:off x="6172200" y="1720548"/>
          <a:ext cx="2743200" cy="736600"/>
        </p:xfrm>
        <a:graphic>
          <a:graphicData uri="http://schemas.openxmlformats.org/drawingml/2006/table">
            <a:tbl>
              <a:tblPr firstRow="1" bandRow="1">
                <a:tableStyleId>{F5AB1C69-6EDB-4FF4-983F-18BD219EF322}</a:tableStyleId>
              </a:tblPr>
              <a:tblGrid>
                <a:gridCol w="2743200"/>
              </a:tblGrid>
              <a:tr h="289560">
                <a:tc>
                  <a:txBody>
                    <a:bodyPr/>
                    <a:lstStyle/>
                    <a:p>
                      <a:pPr algn="ctr"/>
                      <a:r>
                        <a:rPr lang="en-US" baseline="0" dirty="0" smtClean="0"/>
                        <a:t>DOANH NHÂN</a:t>
                      </a:r>
                      <a:endParaRPr lang="en-US" dirty="0"/>
                    </a:p>
                  </a:txBody>
                  <a:tcPr/>
                </a:tc>
              </a:tr>
              <a:tr h="370840">
                <a:tc>
                  <a:txBody>
                    <a:bodyPr/>
                    <a:lstStyle/>
                    <a:p>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34787084"/>
              </p:ext>
            </p:extLst>
          </p:nvPr>
        </p:nvGraphicFramePr>
        <p:xfrm>
          <a:off x="381000" y="2628900"/>
          <a:ext cx="2743200" cy="736600"/>
        </p:xfrm>
        <a:graphic>
          <a:graphicData uri="http://schemas.openxmlformats.org/drawingml/2006/table">
            <a:tbl>
              <a:tblPr firstRow="1" bandRow="1">
                <a:tableStyleId>{93296810-A885-4BE3-A3E7-6D5BEEA58F35}</a:tableStyleId>
              </a:tblPr>
              <a:tblGrid>
                <a:gridCol w="2743200"/>
              </a:tblGrid>
              <a:tr h="0">
                <a:tc>
                  <a:txBody>
                    <a:bodyPr/>
                    <a:lstStyle/>
                    <a:p>
                      <a:pPr algn="ctr"/>
                      <a:r>
                        <a:rPr lang="en-US" baseline="0" dirty="0" smtClean="0"/>
                        <a:t>QUÂN NHÂN</a:t>
                      </a:r>
                      <a:endParaRPr lang="en-US" dirty="0"/>
                    </a:p>
                  </a:txBody>
                  <a:tcPr/>
                </a:tc>
              </a:tr>
              <a:tr h="370840">
                <a:tc>
                  <a:txBody>
                    <a:bodyPr/>
                    <a:lstStyle/>
                    <a:p>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43944334"/>
              </p:ext>
            </p:extLst>
          </p:nvPr>
        </p:nvGraphicFramePr>
        <p:xfrm>
          <a:off x="3276600" y="2654300"/>
          <a:ext cx="2743200" cy="736600"/>
        </p:xfrm>
        <a:graphic>
          <a:graphicData uri="http://schemas.openxmlformats.org/drawingml/2006/table">
            <a:tbl>
              <a:tblPr firstRow="1" bandRow="1">
                <a:tableStyleId>{00A15C55-8517-42AA-B614-E9B94910E393}</a:tableStyleId>
              </a:tblPr>
              <a:tblGrid>
                <a:gridCol w="2743200"/>
              </a:tblGrid>
              <a:tr h="0">
                <a:tc>
                  <a:txBody>
                    <a:bodyPr/>
                    <a:lstStyle/>
                    <a:p>
                      <a:pPr algn="ctr"/>
                      <a:r>
                        <a:rPr lang="en-US" dirty="0" smtClean="0"/>
                        <a:t>TRÍ</a:t>
                      </a:r>
                      <a:r>
                        <a:rPr lang="en-US" baseline="0" dirty="0" smtClean="0"/>
                        <a:t> THỨC</a:t>
                      </a:r>
                      <a:endParaRPr lang="en-US" dirty="0"/>
                    </a:p>
                  </a:txBody>
                  <a:tcPr/>
                </a:tc>
              </a:tr>
              <a:tr h="370840">
                <a:tc>
                  <a:txBody>
                    <a:bodyPr/>
                    <a:lstStyle/>
                    <a:p>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8219776"/>
              </p:ext>
            </p:extLst>
          </p:nvPr>
        </p:nvGraphicFramePr>
        <p:xfrm>
          <a:off x="6172200" y="2654300"/>
          <a:ext cx="2743200" cy="736600"/>
        </p:xfrm>
        <a:graphic>
          <a:graphicData uri="http://schemas.openxmlformats.org/drawingml/2006/table">
            <a:tbl>
              <a:tblPr firstRow="1" bandRow="1">
                <a:tableStyleId>{5C22544A-7EE6-4342-B048-85BDC9FD1C3A}</a:tableStyleId>
              </a:tblPr>
              <a:tblGrid>
                <a:gridCol w="2743200"/>
              </a:tblGrid>
              <a:tr h="0">
                <a:tc>
                  <a:txBody>
                    <a:bodyPr/>
                    <a:lstStyle/>
                    <a:p>
                      <a:pPr algn="ctr"/>
                      <a:r>
                        <a:rPr lang="en-US" dirty="0" smtClean="0"/>
                        <a:t>HỌC</a:t>
                      </a:r>
                      <a:r>
                        <a:rPr lang="en-US" baseline="0" dirty="0" smtClean="0"/>
                        <a:t> SINH</a:t>
                      </a:r>
                      <a:endParaRPr lang="en-US" dirty="0"/>
                    </a:p>
                  </a:txBody>
                  <a:tcPr/>
                </a:tc>
              </a:tr>
              <a:tr h="370840">
                <a:tc>
                  <a:txBody>
                    <a:bodyPr/>
                    <a:lstStyle/>
                    <a:p>
                      <a:endParaRPr lang="en-US" dirty="0"/>
                    </a:p>
                  </a:txBody>
                  <a:tcPr/>
                </a:tc>
              </a:tr>
            </a:tbl>
          </a:graphicData>
        </a:graphic>
      </p:graphicFrame>
      <p:sp>
        <p:nvSpPr>
          <p:cNvPr id="13" name="TextBox 12"/>
          <p:cNvSpPr txBox="1"/>
          <p:nvPr/>
        </p:nvSpPr>
        <p:spPr>
          <a:xfrm>
            <a:off x="2209800" y="3924300"/>
            <a:ext cx="6553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i="1" dirty="0">
                <a:latin typeface="Times New Roman" pitchFamily="18" charset="0"/>
              </a:rPr>
              <a:t>giáo viên, đại úy, trung sĩ, thợ điện, thợ cơ khí, thợ cấy, thợ cày, học sinh tiểu học, học sinh trung học, bác sĩ, kĩ sư, tiểu thương, chủ tiệm</a:t>
            </a:r>
            <a:endParaRPr lang="en-US" sz="2400" i="1" dirty="0"/>
          </a:p>
        </p:txBody>
      </p:sp>
    </p:spTree>
    <p:extLst>
      <p:ext uri="{BB962C8B-B14F-4D97-AF65-F5344CB8AC3E}">
        <p14:creationId xmlns:p14="http://schemas.microsoft.com/office/powerpoint/2010/main" val="347007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582</Words>
  <Application>Microsoft Office PowerPoint</Application>
  <PresentationFormat>On-screen Show (16:10)</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TỪ VÀ CÂU</vt:lpstr>
      <vt:lpstr>PowerPoint Presentation</vt:lpstr>
      <vt:lpstr>PowerPoint Presentation</vt:lpstr>
      <vt:lpstr>PowerPoint Presentation</vt:lpstr>
      <vt:lpstr>3. Đọc truyện “Con rồng cháu Tiên” và trả lời câu hỏi:</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2006-08-16T00:00:00Z</dcterms:created>
  <dcterms:modified xsi:type="dcterms:W3CDTF">2023-09-23T16:32:27Z</dcterms:modified>
</cp:coreProperties>
</file>